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5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143A-605D-4EA6-9271-AED266013419}" type="datetimeFigureOut">
              <a:rPr lang="tr-TR" smtClean="0"/>
              <a:pPr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94242-21C3-4F1D-BE73-01B5C4B07A3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IMG_95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7 Dikdörtgen"/>
          <p:cNvSpPr/>
          <p:nvPr/>
        </p:nvSpPr>
        <p:spPr>
          <a:xfrm>
            <a:off x="1624385" y="2924944"/>
            <a:ext cx="6331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ÜMRANİYE MEYDANI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6588224" y="508518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METİN YAZICI</a:t>
            </a:r>
            <a:endParaRPr lang="tr-T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9 Resim" descr="bau-bahcesehir-universitesi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60648"/>
            <a:ext cx="3096344" cy="1224137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2- MEYDANLARIN TASARIM İLKELERİ</a:t>
            </a:r>
            <a:endParaRPr lang="tr-TR" sz="2800" dirty="0"/>
          </a:p>
        </p:txBody>
      </p:sp>
      <p:sp>
        <p:nvSpPr>
          <p:cNvPr id="6" name="2 Alt Başlık"/>
          <p:cNvSpPr>
            <a:spLocks noGrp="1"/>
          </p:cNvSpPr>
          <p:nvPr>
            <p:ph type="subTitle" idx="1"/>
          </p:nvPr>
        </p:nvSpPr>
        <p:spPr>
          <a:xfrm>
            <a:off x="285720" y="857232"/>
            <a:ext cx="8643998" cy="150019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/>
            <a:r>
              <a:rPr lang="tr-TR" sz="2400" b="1" dirty="0" smtClean="0"/>
              <a:t>7. </a:t>
            </a:r>
            <a:r>
              <a:rPr lang="tr-TR" sz="2400" b="1" dirty="0"/>
              <a:t>İdarenin merkezi </a:t>
            </a:r>
            <a:r>
              <a:rPr lang="tr-TR" sz="2400" b="1" dirty="0" smtClean="0"/>
              <a:t>rolü</a:t>
            </a:r>
            <a:r>
              <a:rPr lang="tr-TR" sz="2000" b="1" dirty="0" smtClean="0"/>
              <a:t>: İ</a:t>
            </a:r>
            <a:r>
              <a:rPr lang="tr-TR" sz="2400" dirty="0" smtClean="0"/>
              <a:t>nsanların </a:t>
            </a:r>
            <a:r>
              <a:rPr lang="tr-TR" sz="2400" dirty="0"/>
              <a:t>zaman içinde sürekli gittikleri yerler en iyi alanlardır. Bunu başarmanın yoluysa, meydanı güvenli ve canlı tutmanın yollarını anlayan ve bunu sağlayan bir yönetim planından geçer. 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2428860" y="6131502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PARİS- </a:t>
            </a:r>
            <a:r>
              <a:rPr lang="tr-TR" dirty="0" err="1" smtClean="0"/>
              <a:t>Jardin</a:t>
            </a:r>
            <a:r>
              <a:rPr lang="tr-TR" dirty="0" smtClean="0"/>
              <a:t> </a:t>
            </a:r>
            <a:r>
              <a:rPr lang="tr-TR" dirty="0" err="1"/>
              <a:t>L</a:t>
            </a:r>
            <a:r>
              <a:rPr lang="tr-TR" dirty="0" err="1" smtClean="0"/>
              <a:t>uxembourg</a:t>
            </a:r>
            <a:endParaRPr lang="tr-TR" dirty="0"/>
          </a:p>
        </p:txBody>
      </p:sp>
      <p:pic>
        <p:nvPicPr>
          <p:cNvPr id="13" name="12 Resim" descr="Jardin-du-Luxembourg-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56518"/>
            <a:ext cx="4572000" cy="3372812"/>
          </a:xfrm>
          <a:prstGeom prst="rect">
            <a:avLst/>
          </a:prstGeom>
        </p:spPr>
      </p:pic>
      <p:pic>
        <p:nvPicPr>
          <p:cNvPr id="15" name="14 Resim" descr="paris-jarden-de-luxembo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251" y="2571768"/>
            <a:ext cx="4476749" cy="335756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3- DÜNYA’DAN MEYDAN ÖRNEKLERİ</a:t>
            </a:r>
            <a:endParaRPr lang="tr-TR" sz="2800" dirty="0"/>
          </a:p>
        </p:txBody>
      </p:sp>
      <p:pic>
        <p:nvPicPr>
          <p:cNvPr id="8" name="7 Resim" descr="St_Peter's_Square,_Vatican_City_-_April_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1060"/>
            <a:ext cx="4786314" cy="3139444"/>
          </a:xfrm>
          <a:prstGeom prst="rect">
            <a:avLst/>
          </a:prstGeom>
        </p:spPr>
      </p:pic>
      <p:sp>
        <p:nvSpPr>
          <p:cNvPr id="9" name="8 Metin kutusu"/>
          <p:cNvSpPr txBox="1"/>
          <p:nvPr/>
        </p:nvSpPr>
        <p:spPr>
          <a:xfrm>
            <a:off x="642910" y="407194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VATİKAN-</a:t>
            </a:r>
            <a:r>
              <a:rPr lang="tr-TR" dirty="0" err="1" smtClean="0"/>
              <a:t>St</a:t>
            </a:r>
            <a:r>
              <a:rPr lang="tr-TR" dirty="0" smtClean="0"/>
              <a:t> </a:t>
            </a:r>
            <a:r>
              <a:rPr lang="tr-TR" dirty="0" err="1" smtClean="0"/>
              <a:t>Peter's</a:t>
            </a:r>
            <a:r>
              <a:rPr lang="tr-TR" dirty="0"/>
              <a:t> </a:t>
            </a:r>
            <a:r>
              <a:rPr lang="tr-TR" dirty="0" err="1" smtClean="0"/>
              <a:t>Square</a:t>
            </a:r>
            <a:endParaRPr lang="tr-TR" dirty="0"/>
          </a:p>
        </p:txBody>
      </p:sp>
      <p:pic>
        <p:nvPicPr>
          <p:cNvPr id="11" name="10 Resim" descr="Red_Square,_Moscow,_Russi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501" y="3571876"/>
            <a:ext cx="4381499" cy="3286124"/>
          </a:xfrm>
          <a:prstGeom prst="rect">
            <a:avLst/>
          </a:prstGeom>
        </p:spPr>
      </p:pic>
      <p:sp>
        <p:nvSpPr>
          <p:cNvPr id="12" name="11 Metin kutusu"/>
          <p:cNvSpPr txBox="1"/>
          <p:nvPr/>
        </p:nvSpPr>
        <p:spPr>
          <a:xfrm>
            <a:off x="5500726" y="3143248"/>
            <a:ext cx="300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MOSKOVA- Kızıl Meydan</a:t>
            </a:r>
            <a:endParaRPr lang="tr-TR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Resim" descr="2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6759" y="785794"/>
            <a:ext cx="4387241" cy="3286125"/>
          </a:xfrm>
          <a:prstGeom prst="rect">
            <a:avLst/>
          </a:prstGeom>
        </p:spPr>
      </p:pic>
      <p:pic>
        <p:nvPicPr>
          <p:cNvPr id="7" name="6 Resim" descr="341747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3290"/>
            <a:ext cx="4786314" cy="3214710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3- DÜNYA’DAN MEYDAN ÖRNEKLERİ</a:t>
            </a:r>
            <a:endParaRPr lang="tr-TR" sz="2800" dirty="0"/>
          </a:p>
        </p:txBody>
      </p:sp>
      <p:sp>
        <p:nvSpPr>
          <p:cNvPr id="9" name="8 Metin kutusu"/>
          <p:cNvSpPr txBox="1"/>
          <p:nvPr/>
        </p:nvSpPr>
        <p:spPr>
          <a:xfrm>
            <a:off x="642910" y="320254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Paris- </a:t>
            </a:r>
            <a:r>
              <a:rPr lang="tr-TR" dirty="0" err="1" smtClean="0"/>
              <a:t>Concorde</a:t>
            </a:r>
            <a:r>
              <a:rPr lang="tr-TR" dirty="0" smtClean="0"/>
              <a:t> Meydanı</a:t>
            </a:r>
            <a:endParaRPr lang="tr-TR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5500726" y="4131238"/>
            <a:ext cx="300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NEW YORK- </a:t>
            </a:r>
            <a:r>
              <a:rPr lang="tr-TR" dirty="0" err="1" smtClean="0"/>
              <a:t>Times</a:t>
            </a:r>
            <a:r>
              <a:rPr lang="tr-TR" dirty="0" smtClean="0"/>
              <a:t> Meydanı</a:t>
            </a:r>
            <a:endParaRPr lang="tr-TR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4- TÜRKİYE’DEN MEYDAN ÖRNEKLERİ</a:t>
            </a:r>
            <a:endParaRPr lang="tr-TR" sz="2800" dirty="0"/>
          </a:p>
        </p:txBody>
      </p:sp>
      <p:sp>
        <p:nvSpPr>
          <p:cNvPr id="8" name="7 Metin kutusu"/>
          <p:cNvSpPr txBox="1"/>
          <p:nvPr/>
        </p:nvSpPr>
        <p:spPr>
          <a:xfrm>
            <a:off x="357158" y="1035683"/>
            <a:ext cx="83582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Hürriyet Gazetesi 2 Eylül 2005 tarihinde </a:t>
            </a:r>
            <a:r>
              <a:rPr lang="tr-TR" sz="2400" dirty="0" smtClean="0"/>
              <a:t>Türkiye’nin en </a:t>
            </a:r>
            <a:r>
              <a:rPr lang="tr-TR" sz="2400" dirty="0"/>
              <a:t>güzel 10 </a:t>
            </a:r>
            <a:r>
              <a:rPr lang="tr-TR" sz="2400" dirty="0" smtClean="0"/>
              <a:t>meydanını </a:t>
            </a:r>
            <a:r>
              <a:rPr lang="tr-TR" sz="2400" dirty="0"/>
              <a:t>seçti. Bunlar</a:t>
            </a:r>
            <a:r>
              <a:rPr lang="tr-TR" sz="2400" dirty="0" smtClean="0"/>
              <a:t>;</a:t>
            </a:r>
          </a:p>
          <a:p>
            <a:endParaRPr lang="tr-TR" sz="2400" dirty="0"/>
          </a:p>
          <a:p>
            <a:r>
              <a:rPr lang="tr-TR" sz="2400" dirty="0"/>
              <a:t>1. Konak Meydanı - İzmir</a:t>
            </a:r>
          </a:p>
          <a:p>
            <a:r>
              <a:rPr lang="tr-TR" sz="2400" dirty="0"/>
              <a:t>2. Sultanahmet Meydanı -İstanbul</a:t>
            </a:r>
          </a:p>
          <a:p>
            <a:r>
              <a:rPr lang="tr-TR" sz="2400" dirty="0" smtClean="0"/>
              <a:t>3. </a:t>
            </a:r>
            <a:r>
              <a:rPr lang="tr-TR" sz="2400" dirty="0" err="1"/>
              <a:t>Saburhane</a:t>
            </a:r>
            <a:r>
              <a:rPr lang="tr-TR" sz="2400" dirty="0"/>
              <a:t> Meydanı - Muğla</a:t>
            </a:r>
          </a:p>
          <a:p>
            <a:r>
              <a:rPr lang="tr-TR" sz="2400" dirty="0" smtClean="0"/>
              <a:t>4. </a:t>
            </a:r>
            <a:r>
              <a:rPr lang="tr-TR" sz="2400" dirty="0"/>
              <a:t>Hükümet Konağı Meydanı - Kastamonu</a:t>
            </a:r>
          </a:p>
          <a:p>
            <a:r>
              <a:rPr lang="tr-TR" sz="2400" dirty="0" smtClean="0"/>
              <a:t>5. </a:t>
            </a:r>
            <a:r>
              <a:rPr lang="tr-TR" sz="2400" dirty="0"/>
              <a:t>Orhangazi Meydanı- Bursa</a:t>
            </a:r>
          </a:p>
          <a:p>
            <a:r>
              <a:rPr lang="tr-TR" sz="2400" dirty="0" smtClean="0"/>
              <a:t>6. </a:t>
            </a:r>
            <a:r>
              <a:rPr lang="tr-TR" sz="2400" dirty="0" err="1"/>
              <a:t>Prominand</a:t>
            </a:r>
            <a:r>
              <a:rPr lang="tr-TR" sz="2400" dirty="0"/>
              <a:t> Alanı - Amasya</a:t>
            </a:r>
          </a:p>
          <a:p>
            <a:r>
              <a:rPr lang="tr-TR" sz="2400" dirty="0" smtClean="0"/>
              <a:t>7. </a:t>
            </a:r>
            <a:r>
              <a:rPr lang="tr-TR" sz="2400" dirty="0"/>
              <a:t>Mevlana Meydanı -Konya</a:t>
            </a:r>
          </a:p>
          <a:p>
            <a:r>
              <a:rPr lang="tr-TR" sz="2400" dirty="0" smtClean="0"/>
              <a:t>8. </a:t>
            </a:r>
            <a:r>
              <a:rPr lang="tr-TR" sz="2400" dirty="0" err="1"/>
              <a:t>Balıklıgöl</a:t>
            </a:r>
            <a:r>
              <a:rPr lang="tr-TR" sz="2400" dirty="0"/>
              <a:t> ve Dergah Platformu </a:t>
            </a:r>
            <a:r>
              <a:rPr lang="tr-TR" sz="2400" dirty="0" smtClean="0"/>
              <a:t>Meydanı- </a:t>
            </a:r>
            <a:r>
              <a:rPr lang="tr-TR" sz="2400" dirty="0"/>
              <a:t>Urfa</a:t>
            </a:r>
          </a:p>
          <a:p>
            <a:r>
              <a:rPr lang="tr-TR" sz="2400" dirty="0" smtClean="0"/>
              <a:t>9. </a:t>
            </a:r>
            <a:r>
              <a:rPr lang="tr-TR" sz="2400" dirty="0" err="1"/>
              <a:t>Alaçatı</a:t>
            </a:r>
            <a:r>
              <a:rPr lang="tr-TR" sz="2400" dirty="0"/>
              <a:t> Meydanı -İzmir</a:t>
            </a:r>
          </a:p>
          <a:p>
            <a:r>
              <a:rPr lang="tr-TR" sz="2400" dirty="0" smtClean="0"/>
              <a:t>10. </a:t>
            </a:r>
            <a:r>
              <a:rPr lang="tr-TR" sz="2400" dirty="0"/>
              <a:t>Birgi Meydanı - </a:t>
            </a:r>
            <a:r>
              <a:rPr lang="tr-TR" sz="2400" dirty="0" smtClean="0"/>
              <a:t>İzmir</a:t>
            </a:r>
            <a:endParaRPr lang="tr-TR" sz="24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4- TÜRKİYE’DEN MEYDAN ÖRNEKLERİ</a:t>
            </a:r>
            <a:endParaRPr lang="tr-TR" sz="2800" dirty="0"/>
          </a:p>
        </p:txBody>
      </p:sp>
      <p:pic>
        <p:nvPicPr>
          <p:cNvPr id="5" name="4 Resim" descr="kona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4" y="714356"/>
            <a:ext cx="3929058" cy="2946794"/>
          </a:xfrm>
          <a:prstGeom prst="rect">
            <a:avLst/>
          </a:prstGeom>
        </p:spPr>
      </p:pic>
      <p:pic>
        <p:nvPicPr>
          <p:cNvPr id="6" name="5 Resim" descr="sahm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14356"/>
            <a:ext cx="3929090" cy="2946818"/>
          </a:xfrm>
          <a:prstGeom prst="rect">
            <a:avLst/>
          </a:prstGeom>
        </p:spPr>
      </p:pic>
      <p:pic>
        <p:nvPicPr>
          <p:cNvPr id="7" name="6 Resim" descr="Saburhane Meydan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000504"/>
            <a:ext cx="3857652" cy="2566065"/>
          </a:xfrm>
          <a:prstGeom prst="rect">
            <a:avLst/>
          </a:prstGeom>
        </p:spPr>
      </p:pic>
      <p:pic>
        <p:nvPicPr>
          <p:cNvPr id="9" name="8 Resim" descr="Kastamonu_Cumhuriyet_Meydanı_Anıt_ve_Hükümet_Konağ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922572"/>
            <a:ext cx="3929058" cy="2649700"/>
          </a:xfrm>
          <a:prstGeom prst="rect">
            <a:avLst/>
          </a:prstGeom>
        </p:spPr>
      </p:pic>
      <p:sp>
        <p:nvSpPr>
          <p:cNvPr id="10" name="9 Metin kutusu"/>
          <p:cNvSpPr txBox="1"/>
          <p:nvPr/>
        </p:nvSpPr>
        <p:spPr>
          <a:xfrm>
            <a:off x="1071538" y="363117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1-Konak Meydanı-İZMİR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4929190" y="3571876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2-Sultanahmet Meydanı-İSTANBUL</a:t>
            </a:r>
            <a:endParaRPr lang="tr-TR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714348" y="6500834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3-</a:t>
            </a:r>
            <a:r>
              <a:rPr lang="tr-TR" dirty="0" err="1" smtClean="0"/>
              <a:t>Saburhane</a:t>
            </a:r>
            <a:r>
              <a:rPr lang="tr-TR" dirty="0" smtClean="0"/>
              <a:t> Meydanı - MUĞLA</a:t>
            </a:r>
            <a:endParaRPr lang="tr-TR" dirty="0"/>
          </a:p>
        </p:txBody>
      </p:sp>
      <p:sp>
        <p:nvSpPr>
          <p:cNvPr id="13" name="12 Metin kutusu"/>
          <p:cNvSpPr txBox="1"/>
          <p:nvPr/>
        </p:nvSpPr>
        <p:spPr>
          <a:xfrm>
            <a:off x="4786314" y="6488668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4- Hükümet Konağı Meydanı - KASTAMONU</a:t>
            </a:r>
            <a:endParaRPr lang="tr-TR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4- TÜRKİYE’DEN MEYDAN ÖRNEKLERİ</a:t>
            </a:r>
            <a:endParaRPr lang="tr-TR" sz="2800" dirty="0"/>
          </a:p>
        </p:txBody>
      </p:sp>
      <p:sp>
        <p:nvSpPr>
          <p:cNvPr id="10" name="9 Metin kutusu"/>
          <p:cNvSpPr txBox="1"/>
          <p:nvPr/>
        </p:nvSpPr>
        <p:spPr>
          <a:xfrm>
            <a:off x="1071538" y="363117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5. Orhangazi Meydanı- Bursa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5500694" y="3571876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6. </a:t>
            </a:r>
            <a:r>
              <a:rPr lang="tr-TR" dirty="0" err="1" smtClean="0"/>
              <a:t>Prominand</a:t>
            </a:r>
            <a:r>
              <a:rPr lang="tr-TR" dirty="0" smtClean="0"/>
              <a:t> Alanı - Amasya</a:t>
            </a:r>
            <a:endParaRPr lang="tr-TR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714348" y="6500834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7. Mevlana Meydanı -Konya</a:t>
            </a:r>
            <a:endParaRPr lang="tr-TR" dirty="0"/>
          </a:p>
        </p:txBody>
      </p:sp>
      <p:sp>
        <p:nvSpPr>
          <p:cNvPr id="13" name="12 Metin kutusu"/>
          <p:cNvSpPr txBox="1"/>
          <p:nvPr/>
        </p:nvSpPr>
        <p:spPr>
          <a:xfrm>
            <a:off x="5429256" y="6488668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8. </a:t>
            </a:r>
            <a:r>
              <a:rPr lang="tr-TR" dirty="0" err="1" smtClean="0"/>
              <a:t>Balıklıgöl</a:t>
            </a:r>
            <a:r>
              <a:rPr lang="tr-TR" dirty="0" smtClean="0"/>
              <a:t> Meydanı- Urfa</a:t>
            </a:r>
            <a:endParaRPr lang="tr-TR" dirty="0"/>
          </a:p>
        </p:txBody>
      </p:sp>
      <p:pic>
        <p:nvPicPr>
          <p:cNvPr id="14" name="13 Resim" descr="9650_orhangazi_201203121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286280" cy="3071834"/>
          </a:xfrm>
          <a:prstGeom prst="rect">
            <a:avLst/>
          </a:prstGeom>
        </p:spPr>
      </p:pic>
      <p:pic>
        <p:nvPicPr>
          <p:cNvPr id="15" name="14 Resim" descr="amas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500042"/>
            <a:ext cx="4572000" cy="3193166"/>
          </a:xfrm>
          <a:prstGeom prst="rect">
            <a:avLst/>
          </a:prstGeom>
        </p:spPr>
      </p:pic>
      <p:pic>
        <p:nvPicPr>
          <p:cNvPr id="16" name="15 Resim" descr="mevlana meydanı_konaja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934" y="4000504"/>
            <a:ext cx="4167189" cy="2500330"/>
          </a:xfrm>
          <a:prstGeom prst="rect">
            <a:avLst/>
          </a:prstGeom>
        </p:spPr>
      </p:pic>
      <p:pic>
        <p:nvPicPr>
          <p:cNvPr id="17" name="16 Resim" descr="balıklı-göl-fotoğraflar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857628"/>
            <a:ext cx="4286280" cy="267892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Resim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017"/>
            <a:ext cx="9144000" cy="6872017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sp>
        <p:nvSpPr>
          <p:cNvPr id="21" name="20 Metin kutusu"/>
          <p:cNvSpPr txBox="1"/>
          <p:nvPr/>
        </p:nvSpPr>
        <p:spPr>
          <a:xfrm>
            <a:off x="1428728" y="61976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5.1- ÜMRANİYE’NİN KONUMU</a:t>
            </a:r>
            <a:endParaRPr lang="tr-TR" sz="2800" dirty="0"/>
          </a:p>
        </p:txBody>
      </p:sp>
      <p:sp>
        <p:nvSpPr>
          <p:cNvPr id="24" name="23 Dikdörtgen"/>
          <p:cNvSpPr/>
          <p:nvPr/>
        </p:nvSpPr>
        <p:spPr>
          <a:xfrm>
            <a:off x="0" y="4714884"/>
            <a:ext cx="4786314" cy="2143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ÜMRANİYE İSTANBULUN ANADOLU YAKASINDA , GÜNEYİNDE ATAŞEHİR, BATISINDA ÜSKÜDAR, KUZEYİNDE BEYKOZ, DOĞUSUNDA SANCAKTEPE VE ÇEKMEKÖY İLÇELERİ BULUNAN  NÜFUSU  650.000 OLAN VE GELİŞMEKTE OLAN İSTANBULUN EN BÜYÜK İLÇELERİNDENDİR.</a:t>
            </a:r>
            <a:endParaRPr lang="tr-TR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5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sp>
        <p:nvSpPr>
          <p:cNvPr id="21" name="20 Metin kutusu"/>
          <p:cNvSpPr txBox="1"/>
          <p:nvPr/>
        </p:nvSpPr>
        <p:spPr>
          <a:xfrm>
            <a:off x="1428728" y="61976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5.2- ÜMRANİYE’NİN ULAŞIMI</a:t>
            </a:r>
            <a:endParaRPr lang="tr-TR" sz="2800" dirty="0"/>
          </a:p>
        </p:txBody>
      </p:sp>
      <p:sp>
        <p:nvSpPr>
          <p:cNvPr id="24" name="23 Dikdörtgen"/>
          <p:cNvSpPr/>
          <p:nvPr/>
        </p:nvSpPr>
        <p:spPr>
          <a:xfrm>
            <a:off x="0" y="4714884"/>
            <a:ext cx="4786314" cy="2143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ULAŞIM AÇISINDAN İSTANBULUN EN ÖNEMLİ ARTERLERİ OLAN FSM VE BOĞAZİÇİ KÖPRÜ BAĞLANTI YOLLARININ KESİŞİMİNDE BULUNAN BİR İLÇEDİR.AYRICA 2 ANA ARTERİ BİRLEŞTİREN BAĞLANTI YOLLARI VE ŞİLE YOLU DA YİNE ÜMRANİYE İLÇESİNİN ULAŞILABİLİRLİĞİNİ ARTTIRMAKTADIR.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5286380" y="150017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C000"/>
                </a:solidFill>
              </a:rPr>
              <a:t>TEM OTOYOLU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6715140" y="278605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C000"/>
                </a:solidFill>
              </a:rPr>
              <a:t>ŞİLE YOLU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4000496" y="2714620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C000"/>
                </a:solidFill>
              </a:rPr>
              <a:t>BOĞAZİÇİ KÖPRÜSÜ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7000892" y="514351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C000"/>
                </a:solidFill>
              </a:rPr>
              <a:t>TEM OTOYOLU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1043608" y="134076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C000"/>
                </a:solidFill>
              </a:rPr>
              <a:t>TEM OTOYOLU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6300192" y="594928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C000"/>
                </a:solidFill>
              </a:rPr>
              <a:t>E-5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13" name="12 Metin kutusu"/>
          <p:cNvSpPr txBox="1"/>
          <p:nvPr/>
        </p:nvSpPr>
        <p:spPr>
          <a:xfrm>
            <a:off x="683568" y="270892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C000"/>
                </a:solidFill>
              </a:rPr>
              <a:t>E-5</a:t>
            </a:r>
            <a:endParaRPr lang="tr-T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\Desktop\olimpiyat-stadi-umraniye-64-dakika-23276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7728"/>
            <a:ext cx="9144000" cy="5130296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sp>
        <p:nvSpPr>
          <p:cNvPr id="6" name="5 Metin kutusu"/>
          <p:cNvSpPr txBox="1"/>
          <p:nvPr/>
        </p:nvSpPr>
        <p:spPr>
          <a:xfrm>
            <a:off x="1428728" y="61976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5.2- ÜMRANİYE’NİN ULAŞIMI</a:t>
            </a:r>
            <a:endParaRPr lang="tr-TR" sz="2800" dirty="0"/>
          </a:p>
        </p:txBody>
      </p:sp>
      <p:sp>
        <p:nvSpPr>
          <p:cNvPr id="7" name="6 Dikdörtgen"/>
          <p:cNvSpPr/>
          <p:nvPr/>
        </p:nvSpPr>
        <p:spPr>
          <a:xfrm>
            <a:off x="4357686" y="1714488"/>
            <a:ext cx="4786314" cy="2143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İLÇENİN ULAŞIMINA BAKILDIĞINDA LASTİK TEKERLEKLİ ARAÇLARIN YOĞUNLUĞUNDAN DOLAYI TOPLU ULAŞIMIN YETERSİZ KALDIĞI ÜSKÜDAR ÇEKMEKÖY HATTINDA ÜMRANİYE’Yİ DE İÇİNE ALAN METRO PROJESİ YER ALMAKTADIR. PROJENİN 2015 YILINDA BİTİRİLMESİ HEDEFLENMEKTEDİR. </a:t>
            </a:r>
            <a:endParaRPr lang="tr-TR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Resim" descr="PLAN-SUNU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7581"/>
            <a:ext cx="9144000" cy="6467803"/>
          </a:xfrm>
          <a:prstGeom prst="rect">
            <a:avLst/>
          </a:prstGeom>
        </p:spPr>
      </p:pic>
      <p:sp>
        <p:nvSpPr>
          <p:cNvPr id="5" name="4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sp>
        <p:nvSpPr>
          <p:cNvPr id="6" name="5 Metin kutusu"/>
          <p:cNvSpPr txBox="1"/>
          <p:nvPr/>
        </p:nvSpPr>
        <p:spPr>
          <a:xfrm>
            <a:off x="1428728" y="61976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5.3- MEYDANIN KONUMU</a:t>
            </a:r>
            <a:endParaRPr lang="tr-TR" sz="2800" dirty="0"/>
          </a:p>
        </p:txBody>
      </p:sp>
      <p:sp>
        <p:nvSpPr>
          <p:cNvPr id="7" name="6 Dikdörtgen"/>
          <p:cNvSpPr/>
          <p:nvPr/>
        </p:nvSpPr>
        <p:spPr>
          <a:xfrm>
            <a:off x="4572000" y="1628800"/>
            <a:ext cx="4390778" cy="7029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r-TR" sz="1200" dirty="0" smtClean="0"/>
              <a:t>TİCARET ALANLARININ YER ALDIĞI ALEMDAĞ CADDESİ VE SÜTÇÜ İMAM CADDESİ ARASINDA KALAN  ÜMRANİYE MEYDANI İLÇENİN EN ÖNEMLİ TOPLANMA ALANIDIR. </a:t>
            </a:r>
            <a:endParaRPr lang="tr-TR" sz="1200" dirty="0"/>
          </a:p>
        </p:txBody>
      </p:sp>
      <p:sp>
        <p:nvSpPr>
          <p:cNvPr id="9" name="8 Dikdörtgen"/>
          <p:cNvSpPr/>
          <p:nvPr/>
        </p:nvSpPr>
        <p:spPr>
          <a:xfrm>
            <a:off x="179512" y="2708920"/>
            <a:ext cx="4392488" cy="9087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r-TR" sz="1100" dirty="0" smtClean="0"/>
              <a:t>MEYDANI ÇEVRELEYEN ALEMDAĞ VE SÜTÇÜ İMAM CADDELERİ LASTİK TEKERLEKLİ TOPLU TAŞIMA ARAÇLARININ ANA GÜZERGAHLARIDIR. AYRICA YAPIMI DEVAM ETMEKTE OLAN ÜMRANİYE-ÇEKMEKÖY METROSUNUN DURAKLARI DA MEYDAN ALANINA YAKIN KONUMDA YER SEÇMİŞTİR.</a:t>
            </a:r>
            <a:endParaRPr lang="tr-TR" sz="1100" dirty="0"/>
          </a:p>
        </p:txBody>
      </p:sp>
      <p:sp>
        <p:nvSpPr>
          <p:cNvPr id="10" name="9 Dikdörtgen"/>
          <p:cNvSpPr/>
          <p:nvPr/>
        </p:nvSpPr>
        <p:spPr>
          <a:xfrm>
            <a:off x="4572000" y="6021288"/>
            <a:ext cx="4390778" cy="7029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r-TR" sz="1200" dirty="0" smtClean="0"/>
              <a:t>MEYDANIN BULUNDUĞU ALAN İMAR PLANLARINDA BHA VE PARK ALANI OLARAK PLANLANMIŞTIR. MEYDANIN YAKIN ÇEVRESİ İSE İMAR PLANINDA BİTİŞİK NİZAM 7 VE 5 KAT TİCARET ALANLARI İLE ÇEVRELENMİŞTİR.. </a:t>
            </a:r>
            <a:endParaRPr lang="tr-TR" sz="1200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4211960" y="4797152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smtClean="0">
                <a:solidFill>
                  <a:srgbClr val="FF0066"/>
                </a:solidFill>
              </a:rPr>
              <a:t>ÜMRANİYE MEYDANI</a:t>
            </a:r>
            <a:endParaRPr lang="tr-TR" sz="11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115616" y="1052736"/>
            <a:ext cx="74888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/>
              <a:t>İÇERİK</a:t>
            </a:r>
          </a:p>
          <a:p>
            <a:endParaRPr lang="tr-TR" sz="3600" dirty="0" smtClean="0"/>
          </a:p>
          <a:p>
            <a:pPr marL="342900" indent="-342900">
              <a:buAutoNum type="arabicPeriod"/>
            </a:pPr>
            <a:r>
              <a:rPr lang="tr-TR" sz="3600" dirty="0" smtClean="0"/>
              <a:t>MEYDANIN TANIMI</a:t>
            </a:r>
          </a:p>
          <a:p>
            <a:pPr marL="342900" indent="-342900">
              <a:buFontTx/>
              <a:buAutoNum type="arabicPeriod"/>
            </a:pPr>
            <a:r>
              <a:rPr lang="tr-TR" sz="3600" dirty="0" smtClean="0"/>
              <a:t>MEYDANLARIN </a:t>
            </a:r>
            <a:r>
              <a:rPr lang="tr-TR" sz="3600" dirty="0" smtClean="0"/>
              <a:t>TASARIM </a:t>
            </a:r>
            <a:r>
              <a:rPr lang="tr-TR" sz="3600" dirty="0" smtClean="0"/>
              <a:t>İLKELERİ</a:t>
            </a:r>
          </a:p>
          <a:p>
            <a:pPr marL="342900" indent="-342900">
              <a:buFontTx/>
              <a:buAutoNum type="arabicPeriod"/>
            </a:pPr>
            <a:r>
              <a:rPr lang="tr-TR" sz="3600" dirty="0" smtClean="0"/>
              <a:t>DÜNYA’DAN MEYDAN ÖRNEKLERİ</a:t>
            </a:r>
          </a:p>
          <a:p>
            <a:pPr marL="342900" indent="-342900">
              <a:buFontTx/>
              <a:buAutoNum type="arabicPeriod"/>
            </a:pPr>
            <a:r>
              <a:rPr lang="tr-TR" sz="3600" dirty="0" smtClean="0"/>
              <a:t>TÜRKİYE’DEN MEYDAN ÖRNEKLERİ</a:t>
            </a:r>
          </a:p>
          <a:p>
            <a:pPr marL="342900" indent="-342900">
              <a:buFontTx/>
              <a:buAutoNum type="arabicPeriod"/>
            </a:pPr>
            <a:r>
              <a:rPr lang="tr-TR" sz="3600" dirty="0" smtClean="0"/>
              <a:t>ÜMRANİYE MEYDANI</a:t>
            </a:r>
          </a:p>
          <a:p>
            <a:pPr marL="342900" indent="-342900">
              <a:buFontTx/>
              <a:buAutoNum type="arabicPeriod"/>
            </a:pPr>
            <a:endParaRPr lang="tr-TR" sz="3600" dirty="0" smtClean="0"/>
          </a:p>
          <a:p>
            <a:pPr marL="342900" indent="-342900">
              <a:buAutoNum type="arabicPeriod"/>
            </a:pPr>
            <a:endParaRPr lang="tr-TR" sz="3600" dirty="0" smtClean="0"/>
          </a:p>
          <a:p>
            <a:pPr marL="342900" indent="-342900">
              <a:buAutoNum type="arabicPeriod"/>
            </a:pPr>
            <a:endParaRPr lang="tr-TR" sz="3600" dirty="0"/>
          </a:p>
        </p:txBody>
      </p:sp>
    </p:spTree>
  </p:cSld>
  <p:clrMapOvr>
    <a:masterClrMapping/>
  </p:clrMapOvr>
  <p:transition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sp>
        <p:nvSpPr>
          <p:cNvPr id="10" name="9 Metin kutusu"/>
          <p:cNvSpPr txBox="1"/>
          <p:nvPr/>
        </p:nvSpPr>
        <p:spPr>
          <a:xfrm>
            <a:off x="6516216" y="836712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Alemdağ</a:t>
            </a:r>
            <a:r>
              <a:rPr lang="tr-TR" b="1" dirty="0" smtClean="0">
                <a:solidFill>
                  <a:srgbClr val="FF0000"/>
                </a:solidFill>
              </a:rPr>
              <a:t> Caddesi ve Sütçü İmam Caddesi arasında kalan Ümraniye Meydanı İGDAŞ Binaları ve Zübeyde Hanım İ.Ö Okulu yıkılarak oluşturulmuştur.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12" name="11 Resim" descr="SON HAL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571303"/>
            <a:ext cx="5796136" cy="2738017"/>
          </a:xfrm>
          <a:prstGeom prst="rect">
            <a:avLst/>
          </a:prstGeom>
        </p:spPr>
      </p:pic>
      <p:pic>
        <p:nvPicPr>
          <p:cNvPr id="13" name="12 Resim" descr="MEYDAN İLK HAL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44394"/>
            <a:ext cx="6264696" cy="2571330"/>
          </a:xfrm>
          <a:prstGeom prst="rect">
            <a:avLst/>
          </a:prstGeom>
        </p:spPr>
      </p:pic>
      <p:sp>
        <p:nvSpPr>
          <p:cNvPr id="14" name="13 Metin kutusu"/>
          <p:cNvSpPr txBox="1"/>
          <p:nvPr/>
        </p:nvSpPr>
        <p:spPr>
          <a:xfrm>
            <a:off x="395536" y="444988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Meydan yaklaşık 9000 m</a:t>
            </a:r>
            <a:r>
              <a:rPr lang="tr-TR" b="1" dirty="0" smtClean="0">
                <a:solidFill>
                  <a:srgbClr val="FF0000"/>
                </a:solidFill>
                <a:latin typeface="Calibri"/>
              </a:rPr>
              <a:t>²’</a:t>
            </a:r>
            <a:r>
              <a:rPr lang="tr-TR" b="1" dirty="0" err="1" smtClean="0">
                <a:solidFill>
                  <a:srgbClr val="FF0000"/>
                </a:solidFill>
                <a:latin typeface="Calibri"/>
              </a:rPr>
              <a:t>lik</a:t>
            </a:r>
            <a:r>
              <a:rPr lang="tr-TR" b="1" dirty="0" smtClean="0">
                <a:solidFill>
                  <a:srgbClr val="FF0000"/>
                </a:solidFill>
                <a:latin typeface="Calibri"/>
              </a:rPr>
              <a:t> bir alandan oluşmaktadır.</a:t>
            </a:r>
            <a:endParaRPr lang="tr-T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Resim" descr="_DSC4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573016"/>
            <a:ext cx="3744416" cy="2492226"/>
          </a:xfrm>
          <a:prstGeom prst="rect">
            <a:avLst/>
          </a:prstGeom>
        </p:spPr>
      </p:pic>
      <p:pic>
        <p:nvPicPr>
          <p:cNvPr id="1026" name="Picture 2" descr="H:\New folder\IMG_3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3780128" cy="2520085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sp>
        <p:nvSpPr>
          <p:cNvPr id="10" name="9 Metin kutusu"/>
          <p:cNvSpPr txBox="1"/>
          <p:nvPr/>
        </p:nvSpPr>
        <p:spPr>
          <a:xfrm>
            <a:off x="1043608" y="6167045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ÜMRANİYE MEYDANI İLÇEDEKİ EN ÖNEMLİ TOPLANMA ALANI OLARAK KENTSEL AKTİVİTELERİN DE DÜZENLENDİĞİ ALANDIR.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6" name="5 Resim" descr="uyduadamgib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836712"/>
            <a:ext cx="3744416" cy="2595522"/>
          </a:xfrm>
          <a:prstGeom prst="rect">
            <a:avLst/>
          </a:prstGeom>
        </p:spPr>
      </p:pic>
      <p:pic>
        <p:nvPicPr>
          <p:cNvPr id="1027" name="Picture 3" descr="H:\New folder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3708320" cy="2472213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sp>
        <p:nvSpPr>
          <p:cNvPr id="10" name="9 Metin kutusu"/>
          <p:cNvSpPr txBox="1"/>
          <p:nvPr/>
        </p:nvSpPr>
        <p:spPr>
          <a:xfrm>
            <a:off x="4788024" y="488193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b="1" dirty="0" smtClean="0">
                <a:solidFill>
                  <a:srgbClr val="FF0000"/>
                </a:solidFill>
              </a:rPr>
              <a:t>MEYDANIN EN ÖNEMLİ İMGELERİ CAVHERAĞA CAMİİ, BELEDİYE SOSYAL TESİSİ VE YILDIRIM PASAJIDIR. </a:t>
            </a:r>
          </a:p>
        </p:txBody>
      </p:sp>
      <p:pic>
        <p:nvPicPr>
          <p:cNvPr id="8" name="7 Resim" descr="CAM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980728"/>
            <a:ext cx="3754760" cy="2816070"/>
          </a:xfrm>
          <a:prstGeom prst="rect">
            <a:avLst/>
          </a:prstGeom>
        </p:spPr>
      </p:pic>
      <p:pic>
        <p:nvPicPr>
          <p:cNvPr id="11" name="10 Resim" descr="IMG_9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04730"/>
            <a:ext cx="4176464" cy="2784310"/>
          </a:xfrm>
          <a:prstGeom prst="rect">
            <a:avLst/>
          </a:prstGeom>
        </p:spPr>
      </p:pic>
      <p:pic>
        <p:nvPicPr>
          <p:cNvPr id="12" name="11 Resim" descr="IMG_49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933056"/>
            <a:ext cx="4212470" cy="280831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Resim" descr="IMG_3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1940" y="548680"/>
            <a:ext cx="5112060" cy="3408040"/>
          </a:xfrm>
          <a:prstGeom prst="rect">
            <a:avLst/>
          </a:prstGeom>
        </p:spPr>
      </p:pic>
      <p:sp>
        <p:nvSpPr>
          <p:cNvPr id="5" name="4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sp>
        <p:nvSpPr>
          <p:cNvPr id="10" name="9 Metin kutusu"/>
          <p:cNvSpPr txBox="1"/>
          <p:nvPr/>
        </p:nvSpPr>
        <p:spPr>
          <a:xfrm>
            <a:off x="251520" y="76470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b="1" dirty="0" smtClean="0">
                <a:solidFill>
                  <a:srgbClr val="FF0000"/>
                </a:solidFill>
              </a:rPr>
              <a:t>ULAŞILABİLİRLİK AÇISINDAN İYİ BİR KONUMDA OLAN MEYDAN ALANI İNSANLARIN BULUŞMA NOKTASI OLMUŞTUR.</a:t>
            </a:r>
          </a:p>
        </p:txBody>
      </p:sp>
      <p:pic>
        <p:nvPicPr>
          <p:cNvPr id="7" name="6 Resim" descr="IMG_4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212976"/>
            <a:ext cx="5004048" cy="333603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IMG_95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1940" y="3449960"/>
            <a:ext cx="5112060" cy="3408040"/>
          </a:xfrm>
          <a:prstGeom prst="rect">
            <a:avLst/>
          </a:prstGeom>
        </p:spPr>
      </p:pic>
      <p:sp>
        <p:nvSpPr>
          <p:cNvPr id="5" name="4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pic>
        <p:nvPicPr>
          <p:cNvPr id="4" name="3 Resim" descr="IMG_9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97024"/>
            <a:ext cx="4896036" cy="3264024"/>
          </a:xfrm>
          <a:prstGeom prst="rect">
            <a:avLst/>
          </a:prstGeom>
        </p:spPr>
      </p:pic>
      <p:sp>
        <p:nvSpPr>
          <p:cNvPr id="7" name="6 Metin kutusu"/>
          <p:cNvSpPr txBox="1"/>
          <p:nvPr/>
        </p:nvSpPr>
        <p:spPr>
          <a:xfrm>
            <a:off x="5292080" y="1124744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MEYDAN YÜKSEK KATLI BİNALARIN ÇEVRELEDİĞİ ALEMDAĞ CADDESİ ÜZERİNDE ŞEHRİN NEFES ALMA NOKTASINI OLURKEN, KENTE ESTETİK DEĞER KATMIŞTIR.</a:t>
            </a:r>
            <a:endParaRPr lang="tr-TR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Resim" descr="HT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Metin kutusu"/>
          <p:cNvSpPr txBox="1"/>
          <p:nvPr/>
        </p:nvSpPr>
        <p:spPr>
          <a:xfrm>
            <a:off x="1428728" y="-24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5- ÜMRANİYE MEYDANI</a:t>
            </a:r>
            <a:endParaRPr lang="tr-TR" sz="2800" dirty="0"/>
          </a:p>
        </p:txBody>
      </p:sp>
      <p:sp>
        <p:nvSpPr>
          <p:cNvPr id="9" name="8 Metin kutusu"/>
          <p:cNvSpPr txBox="1"/>
          <p:nvPr/>
        </p:nvSpPr>
        <p:spPr>
          <a:xfrm>
            <a:off x="539552" y="1988840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400" dirty="0" smtClean="0"/>
              <a:t>MEYDANI ÇEVRELEYEN BİNALARDA GÖRSEL TASARIM YETERSİZLİĞİ VE TABELA KİRLİLİĞİ BULUNMAKTADIR.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smtClean="0"/>
              <a:t>BÜYÜKLÜĞÜ YETERLİ DEĞİLDİR.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smtClean="0"/>
              <a:t>MEYDAN ALANI İÇERİSİNDE 2 ADET ELEKTRİK TRAFOSU BULUNMASI GÜVENLİK AÇISINDAN TEHLİKE OLUŞTURMAKADIR.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smtClean="0"/>
              <a:t>KENTSEL MOBİLYA VE AKSESUARLAR AÇISINDAN YETERLİ DEĞİLDİR.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smtClean="0"/>
              <a:t>MEYDAN İÇERİSİNDE KAMULAŞTIRILMASI GEREKEN BİNALAR BULUNMAKTADIR.</a:t>
            </a:r>
            <a:endParaRPr lang="tr-TR" sz="24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03648" y="2814027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dirty="0" smtClean="0">
                <a:latin typeface="Algerian" pitchFamily="82" charset="0"/>
              </a:rPr>
              <a:t>TEŞEKKÜRLER…</a:t>
            </a:r>
            <a:endParaRPr lang="tr-TR" sz="4800" dirty="0">
              <a:latin typeface="Algerian" pitchFamily="82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1428736"/>
            <a:ext cx="6400800" cy="50006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tr-TR" dirty="0" err="1"/>
              <a:t>Latince’de</a:t>
            </a:r>
            <a:r>
              <a:rPr lang="tr-TR" dirty="0"/>
              <a:t> açık yer anlamına gelen “</a:t>
            </a:r>
            <a:r>
              <a:rPr lang="tr-TR" dirty="0" err="1" smtClean="0"/>
              <a:t>Platea</a:t>
            </a:r>
            <a:r>
              <a:rPr lang="tr-TR" dirty="0" smtClean="0"/>
              <a:t>” kelimesinden </a:t>
            </a:r>
            <a:r>
              <a:rPr lang="tr-TR" dirty="0"/>
              <a:t>doğan </a:t>
            </a:r>
            <a:r>
              <a:rPr lang="tr-TR" dirty="0" smtClean="0"/>
              <a:t>meydan; mimari </a:t>
            </a:r>
            <a:r>
              <a:rPr lang="tr-TR" dirty="0"/>
              <a:t>elemanlarla sınırları belirlenmiş, toplumsal işlevlere sahip olan </a:t>
            </a:r>
            <a:r>
              <a:rPr lang="tr-TR" dirty="0" smtClean="0"/>
              <a:t>ve şehir dokusu </a:t>
            </a:r>
            <a:r>
              <a:rPr lang="tr-TR" dirty="0"/>
              <a:t>ile iç içe geçmiş kent parçalarıdır</a:t>
            </a:r>
            <a:r>
              <a:rPr lang="tr-TR" dirty="0" smtClean="0"/>
              <a:t>.</a:t>
            </a:r>
            <a:r>
              <a:rPr lang="tr-TR" dirty="0"/>
              <a:t> </a:t>
            </a:r>
            <a:endParaRPr lang="tr-TR" dirty="0" smtClean="0"/>
          </a:p>
          <a:p>
            <a:pPr algn="l">
              <a:buFont typeface="Arial" pitchFamily="34" charset="0"/>
              <a:buChar char="•"/>
            </a:pPr>
            <a:endParaRPr lang="tr-TR" dirty="0"/>
          </a:p>
          <a:p>
            <a:pPr algn="l">
              <a:buFont typeface="Arial" pitchFamily="34" charset="0"/>
              <a:buChar char="•"/>
            </a:pPr>
            <a:r>
              <a:rPr lang="tr-TR" dirty="0" smtClean="0"/>
              <a:t>Toplumsal </a:t>
            </a:r>
            <a:r>
              <a:rPr lang="tr-TR" dirty="0"/>
              <a:t>açıdan önemli fonksiyonları barındıran ve dönemlerinin </a:t>
            </a:r>
            <a:r>
              <a:rPr lang="tr-TR" dirty="0" smtClean="0"/>
              <a:t>önemli olaylarına </a:t>
            </a:r>
            <a:r>
              <a:rPr lang="tr-TR" dirty="0"/>
              <a:t>tanıklık eden “kent merkezi” niteliğindeki meydanlar, sahip </a:t>
            </a:r>
            <a:r>
              <a:rPr lang="tr-TR" dirty="0" smtClean="0"/>
              <a:t>olduğu fonksiyonlara </a:t>
            </a:r>
            <a:r>
              <a:rPr lang="tr-TR" dirty="0"/>
              <a:t>göre kente kimlik kazandırmaktadırlar. Kent meydanları, </a:t>
            </a:r>
            <a:r>
              <a:rPr lang="tr-TR" dirty="0" smtClean="0"/>
              <a:t>tarih boyunca </a:t>
            </a:r>
            <a:r>
              <a:rPr lang="tr-TR" dirty="0"/>
              <a:t>gündelik yaşamın </a:t>
            </a:r>
            <a:r>
              <a:rPr lang="tr-TR" dirty="0" smtClean="0"/>
              <a:t>ve önemli </a:t>
            </a:r>
            <a:r>
              <a:rPr lang="tr-TR" dirty="0"/>
              <a:t>olayların yaşandığı </a:t>
            </a:r>
            <a:r>
              <a:rPr lang="tr-TR" dirty="0" smtClean="0"/>
              <a:t>mekanlar olmuşlardır</a:t>
            </a:r>
            <a:r>
              <a:rPr lang="tr-TR" dirty="0"/>
              <a:t>.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1428728" y="428604"/>
            <a:ext cx="607223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1- MEYDANIN TANIMI</a:t>
            </a:r>
            <a:endParaRPr lang="tr-TR" sz="28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2- MEYDANLARIN TASARIM İLKELERİ</a:t>
            </a:r>
            <a:endParaRPr lang="tr-TR" sz="2800" dirty="0"/>
          </a:p>
        </p:txBody>
      </p:sp>
      <p:sp>
        <p:nvSpPr>
          <p:cNvPr id="6" name="2 Alt Başlık"/>
          <p:cNvSpPr>
            <a:spLocks noGrp="1"/>
          </p:cNvSpPr>
          <p:nvPr>
            <p:ph type="subTitle" idx="1"/>
          </p:nvPr>
        </p:nvSpPr>
        <p:spPr>
          <a:xfrm>
            <a:off x="1371600" y="857232"/>
            <a:ext cx="6400800" cy="15716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tr-TR" sz="2400" b="1" dirty="0"/>
              <a:t>1. İmaj ve </a:t>
            </a:r>
            <a:r>
              <a:rPr lang="tr-TR" sz="2400" b="1" dirty="0" smtClean="0"/>
              <a:t>Kimlik: </a:t>
            </a:r>
            <a:r>
              <a:rPr lang="tr-TR" sz="2400" dirty="0"/>
              <a:t>Meydanlar; tarihsel olarak toplumların merkezi, geleneksel olarak da, kent kimliğini biçimlendirmeye yardımcı bir unsur olmuştur.</a:t>
            </a:r>
          </a:p>
        </p:txBody>
      </p:sp>
      <p:pic>
        <p:nvPicPr>
          <p:cNvPr id="9" name="8 Resim" descr="Gammeltorv_Copenhagen_Denmark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548110"/>
            <a:ext cx="6357982" cy="3945473"/>
          </a:xfrm>
          <a:prstGeom prst="rect">
            <a:avLst/>
          </a:prstGeom>
        </p:spPr>
      </p:pic>
      <p:sp>
        <p:nvSpPr>
          <p:cNvPr id="10" name="9 Metin kutusu"/>
          <p:cNvSpPr txBox="1"/>
          <p:nvPr/>
        </p:nvSpPr>
        <p:spPr>
          <a:xfrm>
            <a:off x="2000232" y="6500834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DANİMARKA COPENHAG-</a:t>
            </a:r>
            <a:r>
              <a:rPr lang="tr-TR" dirty="0" err="1" smtClean="0"/>
              <a:t>Gammeltorv</a:t>
            </a:r>
            <a:r>
              <a:rPr lang="tr-TR" dirty="0"/>
              <a:t> </a:t>
            </a:r>
            <a:r>
              <a:rPr lang="tr-TR" dirty="0" smtClean="0"/>
              <a:t>Meydanı</a:t>
            </a:r>
            <a:endParaRPr lang="tr-TR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2- MEYDANLARIN TASARIM İLKELERİ</a:t>
            </a:r>
            <a:endParaRPr lang="tr-TR" sz="2800" dirty="0"/>
          </a:p>
        </p:txBody>
      </p:sp>
      <p:sp>
        <p:nvSpPr>
          <p:cNvPr id="6" name="2 Alt Başlık"/>
          <p:cNvSpPr>
            <a:spLocks noGrp="1"/>
          </p:cNvSpPr>
          <p:nvPr>
            <p:ph type="subTitle" idx="1"/>
          </p:nvPr>
        </p:nvSpPr>
        <p:spPr>
          <a:xfrm>
            <a:off x="1371600" y="857232"/>
            <a:ext cx="6400800" cy="15716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/>
            <a:r>
              <a:rPr lang="tr-TR" sz="2400" b="1" dirty="0"/>
              <a:t>2. Çekim ve Güzergah </a:t>
            </a:r>
            <a:r>
              <a:rPr lang="tr-TR" sz="2400" b="1" dirty="0" smtClean="0"/>
              <a:t>: </a:t>
            </a:r>
            <a:r>
              <a:rPr lang="tr-TR" sz="2400" dirty="0"/>
              <a:t>Çok sayıda insanı çekmek için, bütün büyük meydanların çeşitli ufak mekanları vardır. Bunlar, sokak </a:t>
            </a:r>
            <a:r>
              <a:rPr lang="tr-TR" sz="2400" dirty="0" err="1"/>
              <a:t>cafe’leri</a:t>
            </a:r>
            <a:r>
              <a:rPr lang="tr-TR" sz="2400" dirty="0"/>
              <a:t>, çeşmeleri, heykelleri yada performans </a:t>
            </a:r>
            <a:r>
              <a:rPr lang="tr-TR" sz="2400" dirty="0" err="1"/>
              <a:t>platformalarını</a:t>
            </a:r>
            <a:r>
              <a:rPr lang="tr-TR" sz="2400" dirty="0"/>
              <a:t> içermektedir.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2000232" y="6500834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AMERİKA-SAN FRANCİSCO- </a:t>
            </a:r>
            <a:r>
              <a:rPr lang="tr-TR" dirty="0" err="1"/>
              <a:t>Ghirardelli</a:t>
            </a:r>
            <a:r>
              <a:rPr lang="tr-TR" dirty="0"/>
              <a:t> </a:t>
            </a:r>
            <a:r>
              <a:rPr lang="tr-TR" dirty="0" smtClean="0"/>
              <a:t>Meydanı</a:t>
            </a:r>
            <a:endParaRPr lang="tr-TR" dirty="0"/>
          </a:p>
        </p:txBody>
      </p:sp>
      <p:pic>
        <p:nvPicPr>
          <p:cNvPr id="7" name="6 Resim" descr="fishermans-wharf-ghirardelli-square-v41251-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527301"/>
            <a:ext cx="6357982" cy="3955407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2- MEYDANLARIN TASARIM İLKELERİ</a:t>
            </a:r>
            <a:endParaRPr lang="tr-TR" sz="2800" dirty="0"/>
          </a:p>
        </p:txBody>
      </p:sp>
      <p:sp>
        <p:nvSpPr>
          <p:cNvPr id="6" name="2 Alt Başlık"/>
          <p:cNvSpPr>
            <a:spLocks noGrp="1"/>
          </p:cNvSpPr>
          <p:nvPr>
            <p:ph type="subTitle" idx="1"/>
          </p:nvPr>
        </p:nvSpPr>
        <p:spPr>
          <a:xfrm>
            <a:off x="1371600" y="857232"/>
            <a:ext cx="6400800" cy="15716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/>
            <a:r>
              <a:rPr lang="tr-TR" sz="2400" b="1" dirty="0"/>
              <a:t>3. </a:t>
            </a:r>
            <a:r>
              <a:rPr lang="tr-TR" sz="2400" b="1" dirty="0" smtClean="0"/>
              <a:t>Rekreasyon:</a:t>
            </a:r>
            <a:r>
              <a:rPr lang="tr-TR" sz="2400" dirty="0"/>
              <a:t>Bir meydan insanlara rahat kullanımlı rekreasyon özellikleri sunmalıdır. Bir bankın yada çöp kutusunun doğru yerleştirilmesi, insanlar tarafından o mekanın nasıl kullanılacağını belirlemektedir.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2000232" y="6500834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AMERİKA-SAN  DİEGO- </a:t>
            </a:r>
            <a:r>
              <a:rPr lang="tr-TR" dirty="0" err="1" smtClean="0"/>
              <a:t>Nasca</a:t>
            </a:r>
            <a:r>
              <a:rPr lang="tr-TR" dirty="0" smtClean="0"/>
              <a:t> Meydanı</a:t>
            </a:r>
            <a:endParaRPr lang="tr-TR" dirty="0"/>
          </a:p>
        </p:txBody>
      </p:sp>
      <p:pic>
        <p:nvPicPr>
          <p:cNvPr id="8" name="7 Resim" descr="Nasca_main_square_gard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553884"/>
            <a:ext cx="6429420" cy="401838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2- MEYDANLARIN TASARIM İLKELERİ</a:t>
            </a:r>
            <a:endParaRPr lang="tr-TR" sz="2800" dirty="0"/>
          </a:p>
        </p:txBody>
      </p:sp>
      <p:sp>
        <p:nvSpPr>
          <p:cNvPr id="6" name="2 Alt Başlık"/>
          <p:cNvSpPr>
            <a:spLocks noGrp="1"/>
          </p:cNvSpPr>
          <p:nvPr>
            <p:ph type="subTitle" idx="1"/>
          </p:nvPr>
        </p:nvSpPr>
        <p:spPr>
          <a:xfrm>
            <a:off x="214282" y="857232"/>
            <a:ext cx="8715436" cy="11430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/>
            <a:r>
              <a:rPr lang="tr-TR" sz="2400" b="1" dirty="0"/>
              <a:t>4. Esnek </a:t>
            </a:r>
            <a:r>
              <a:rPr lang="tr-TR" sz="2400" b="1" dirty="0" smtClean="0"/>
              <a:t>tasarım: </a:t>
            </a:r>
            <a:r>
              <a:rPr lang="tr-TR" sz="2400" dirty="0"/>
              <a:t>Bir meydanın kullanımı; gün, hafta, yıl esnasında değişebilmektedir. Bu doğal dalgalanmalara cevap verebilmek için esnekliğin yaratılması gerekmektedir. 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928662" y="550070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DANİMARKA- KOPENHAG</a:t>
            </a:r>
            <a:endParaRPr lang="tr-TR" dirty="0"/>
          </a:p>
        </p:txBody>
      </p:sp>
      <p:pic>
        <p:nvPicPr>
          <p:cNvPr id="11" name="10 Resim" descr="meydan_kopenhag_ten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500306"/>
            <a:ext cx="4200123" cy="2786082"/>
          </a:xfrm>
          <a:prstGeom prst="rect">
            <a:avLst/>
          </a:prstGeom>
        </p:spPr>
      </p:pic>
      <p:pic>
        <p:nvPicPr>
          <p:cNvPr id="12" name="11 Resim" descr="11297492133_1996970eed_n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500322"/>
            <a:ext cx="4440324" cy="2786066"/>
          </a:xfrm>
          <a:prstGeom prst="rect">
            <a:avLst/>
          </a:prstGeom>
        </p:spPr>
      </p:pic>
      <p:sp>
        <p:nvSpPr>
          <p:cNvPr id="13" name="12 Metin kutusu"/>
          <p:cNvSpPr txBox="1"/>
          <p:nvPr/>
        </p:nvSpPr>
        <p:spPr>
          <a:xfrm>
            <a:off x="5286380" y="548856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AMERİKA- </a:t>
            </a:r>
            <a:r>
              <a:rPr lang="tr-TR" dirty="0" err="1" smtClean="0"/>
              <a:t>Union</a:t>
            </a:r>
            <a:r>
              <a:rPr lang="tr-TR" dirty="0" smtClean="0"/>
              <a:t> Meydanı</a:t>
            </a:r>
            <a:endParaRPr lang="tr-TR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2- MEYDANLARIN TASARIM İLKELERİ</a:t>
            </a:r>
            <a:endParaRPr lang="tr-TR" sz="2800" dirty="0"/>
          </a:p>
        </p:txBody>
      </p:sp>
      <p:sp>
        <p:nvSpPr>
          <p:cNvPr id="6" name="2 Alt Başlık"/>
          <p:cNvSpPr>
            <a:spLocks noGrp="1"/>
          </p:cNvSpPr>
          <p:nvPr>
            <p:ph type="subTitle" idx="1"/>
          </p:nvPr>
        </p:nvSpPr>
        <p:spPr>
          <a:xfrm>
            <a:off x="357158" y="857232"/>
            <a:ext cx="8501122" cy="11430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l"/>
            <a:r>
              <a:rPr lang="tr-TR" sz="2400" b="1" dirty="0"/>
              <a:t>5. Mevsimsel Strateji</a:t>
            </a:r>
            <a:r>
              <a:rPr lang="tr-TR" sz="2400" b="1" dirty="0" smtClean="0"/>
              <a:t>: </a:t>
            </a:r>
            <a:r>
              <a:rPr lang="tr-TR" sz="2400" dirty="0"/>
              <a:t>Başarılı bir meydan, sadece tek bir tasarım yada yönetim stratejisi ile geliştirilemez. </a:t>
            </a:r>
            <a:r>
              <a:rPr lang="tr-TR" sz="2400" dirty="0" err="1"/>
              <a:t>Bryant</a:t>
            </a:r>
            <a:r>
              <a:rPr lang="tr-TR" sz="2400" dirty="0"/>
              <a:t> Park, </a:t>
            </a:r>
            <a:r>
              <a:rPr lang="tr-TR" sz="2400" dirty="0" err="1"/>
              <a:t>Rockefeller</a:t>
            </a:r>
            <a:r>
              <a:rPr lang="tr-TR" sz="2400" dirty="0"/>
              <a:t> Merkezi ve Detroit’teki yeni </a:t>
            </a:r>
            <a:r>
              <a:rPr lang="tr-TR" sz="2400" dirty="0" err="1"/>
              <a:t>Campus</a:t>
            </a:r>
            <a:r>
              <a:rPr lang="tr-TR" sz="2400" dirty="0"/>
              <a:t> </a:t>
            </a:r>
            <a:r>
              <a:rPr lang="tr-TR" sz="2400" dirty="0" err="1"/>
              <a:t>Martius</a:t>
            </a:r>
            <a:r>
              <a:rPr lang="tr-TR" sz="2400" dirty="0"/>
              <a:t> gibi büyük meydanlar iklimle birlikte değişir. 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2714612" y="5631436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KANADA- </a:t>
            </a:r>
            <a:r>
              <a:rPr lang="tr-TR" dirty="0" err="1" smtClean="0"/>
              <a:t>Springer</a:t>
            </a:r>
            <a:r>
              <a:rPr lang="tr-TR" dirty="0" smtClean="0"/>
              <a:t> Market </a:t>
            </a:r>
            <a:r>
              <a:rPr lang="tr-TR" dirty="0" err="1" smtClean="0"/>
              <a:t>Square</a:t>
            </a:r>
            <a:endParaRPr lang="tr-TR" dirty="0"/>
          </a:p>
        </p:txBody>
      </p:sp>
      <p:pic>
        <p:nvPicPr>
          <p:cNvPr id="7" name="6 Resim" descr="Skating-in-Springer-Market-Square-Kingston-Photo-courtesy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184" y="2428868"/>
            <a:ext cx="4419254" cy="3143272"/>
          </a:xfrm>
          <a:prstGeom prst="rect">
            <a:avLst/>
          </a:prstGeom>
        </p:spPr>
      </p:pic>
      <p:pic>
        <p:nvPicPr>
          <p:cNvPr id="9" name="8 Resim" descr="Kingston-Farmers-Mark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428868"/>
            <a:ext cx="4191030" cy="314327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1428728" y="142852"/>
            <a:ext cx="63579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2- MEYDANLARIN TASARIM İLKELERİ</a:t>
            </a:r>
            <a:endParaRPr lang="tr-TR" sz="2800" dirty="0"/>
          </a:p>
        </p:txBody>
      </p:sp>
      <p:sp>
        <p:nvSpPr>
          <p:cNvPr id="6" name="2 Alt Başlık"/>
          <p:cNvSpPr>
            <a:spLocks noGrp="1"/>
          </p:cNvSpPr>
          <p:nvPr>
            <p:ph type="subTitle" idx="1"/>
          </p:nvPr>
        </p:nvSpPr>
        <p:spPr>
          <a:xfrm>
            <a:off x="1428728" y="857232"/>
            <a:ext cx="6357982" cy="11430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tr-TR" sz="2000" b="1" dirty="0"/>
              <a:t>6. </a:t>
            </a:r>
            <a:r>
              <a:rPr lang="tr-TR" sz="2000" b="1" dirty="0" smtClean="0"/>
              <a:t>Erişebilirlik: </a:t>
            </a:r>
            <a:r>
              <a:rPr lang="tr-TR" sz="2000" dirty="0"/>
              <a:t>Bir meydanın başarılı olabilmesi için, kolayca ulaşabilir olması gerekir. En iyi meydanlar, yürüyerek erişilebilen meydanlardır</a:t>
            </a:r>
            <a:endParaRPr lang="tr-TR" sz="2400" dirty="0"/>
          </a:p>
        </p:txBody>
      </p:sp>
      <p:sp>
        <p:nvSpPr>
          <p:cNvPr id="10" name="9 Metin kutusu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ÇİN-</a:t>
            </a:r>
            <a:r>
              <a:rPr lang="tr-TR" dirty="0" err="1" smtClean="0"/>
              <a:t>Tiananmen</a:t>
            </a:r>
            <a:r>
              <a:rPr lang="tr-TR" dirty="0" smtClean="0"/>
              <a:t> Meydanı</a:t>
            </a:r>
            <a:endParaRPr lang="tr-TR" dirty="0"/>
          </a:p>
        </p:txBody>
      </p:sp>
      <p:pic>
        <p:nvPicPr>
          <p:cNvPr id="8" name="7 Resim" descr="Meydan_madrid_gec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7710" y="2500306"/>
            <a:ext cx="4172008" cy="3123886"/>
          </a:xfrm>
          <a:prstGeom prst="rect">
            <a:avLst/>
          </a:prstGeom>
        </p:spPr>
      </p:pic>
      <p:pic>
        <p:nvPicPr>
          <p:cNvPr id="11" name="10 Resim" descr="BJ_北京_Beijing_天安門廣場_Tiananmen_Square_071_人民大會堂_Great_People's_Hall_crossing_walkway_Aug-2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22" y="2500306"/>
            <a:ext cx="4190998" cy="3143248"/>
          </a:xfrm>
          <a:prstGeom prst="rect">
            <a:avLst/>
          </a:prstGeom>
        </p:spPr>
      </p:pic>
      <p:sp>
        <p:nvSpPr>
          <p:cNvPr id="12" name="11 Metin kutusu"/>
          <p:cNvSpPr txBox="1"/>
          <p:nvPr/>
        </p:nvSpPr>
        <p:spPr>
          <a:xfrm>
            <a:off x="4714876" y="578645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MADRİD-</a:t>
            </a:r>
            <a:r>
              <a:rPr lang="tr-TR" dirty="0" err="1" smtClean="0"/>
              <a:t>Santa</a:t>
            </a:r>
            <a:r>
              <a:rPr lang="tr-TR" dirty="0" smtClean="0"/>
              <a:t> Ana Meydanı</a:t>
            </a:r>
            <a:endParaRPr lang="tr-TR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434</TotalTime>
  <Words>862</Words>
  <Application>Microsoft Office PowerPoint</Application>
  <PresentationFormat>Ekran Gösterisi (4:3)</PresentationFormat>
  <Paragraphs>106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7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Kemal Bölükbaş</dc:creator>
  <cp:lastModifiedBy>kemal.bolukbas</cp:lastModifiedBy>
  <cp:revision>38</cp:revision>
  <dcterms:created xsi:type="dcterms:W3CDTF">2013-12-22T14:36:37Z</dcterms:created>
  <dcterms:modified xsi:type="dcterms:W3CDTF">2013-12-23T10:08:23Z</dcterms:modified>
</cp:coreProperties>
</file>