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2"/>
  </p:notesMasterIdLst>
  <p:sldIdLst>
    <p:sldId id="256" r:id="rId2"/>
    <p:sldId id="291" r:id="rId3"/>
    <p:sldId id="263" r:id="rId4"/>
    <p:sldId id="292" r:id="rId5"/>
    <p:sldId id="257" r:id="rId6"/>
    <p:sldId id="289" r:id="rId7"/>
    <p:sldId id="258" r:id="rId8"/>
    <p:sldId id="275" r:id="rId9"/>
    <p:sldId id="288" r:id="rId10"/>
    <p:sldId id="259" r:id="rId11"/>
    <p:sldId id="260" r:id="rId12"/>
    <p:sldId id="295" r:id="rId13"/>
    <p:sldId id="293" r:id="rId14"/>
    <p:sldId id="294" r:id="rId15"/>
    <p:sldId id="296" r:id="rId16"/>
    <p:sldId id="298" r:id="rId17"/>
    <p:sldId id="334" r:id="rId18"/>
    <p:sldId id="335" r:id="rId19"/>
    <p:sldId id="336" r:id="rId20"/>
    <p:sldId id="337" r:id="rId21"/>
    <p:sldId id="299" r:id="rId22"/>
    <p:sldId id="302" r:id="rId23"/>
    <p:sldId id="304" r:id="rId24"/>
    <p:sldId id="303" r:id="rId25"/>
    <p:sldId id="338" r:id="rId26"/>
    <p:sldId id="305" r:id="rId27"/>
    <p:sldId id="306" r:id="rId28"/>
    <p:sldId id="307" r:id="rId29"/>
    <p:sldId id="308" r:id="rId30"/>
    <p:sldId id="345" r:id="rId31"/>
    <p:sldId id="309" r:id="rId32"/>
    <p:sldId id="310" r:id="rId33"/>
    <p:sldId id="342" r:id="rId34"/>
    <p:sldId id="339" r:id="rId35"/>
    <p:sldId id="340" r:id="rId36"/>
    <p:sldId id="330" r:id="rId37"/>
    <p:sldId id="311" r:id="rId38"/>
    <p:sldId id="312" r:id="rId39"/>
    <p:sldId id="346" r:id="rId40"/>
    <p:sldId id="313" r:id="rId41"/>
    <p:sldId id="314" r:id="rId42"/>
    <p:sldId id="315" r:id="rId43"/>
    <p:sldId id="316" r:id="rId44"/>
    <p:sldId id="317" r:id="rId45"/>
    <p:sldId id="318" r:id="rId46"/>
    <p:sldId id="319" r:id="rId47"/>
    <p:sldId id="321" r:id="rId48"/>
    <p:sldId id="322" r:id="rId49"/>
    <p:sldId id="323" r:id="rId50"/>
    <p:sldId id="324" r:id="rId51"/>
    <p:sldId id="327" r:id="rId52"/>
    <p:sldId id="325" r:id="rId53"/>
    <p:sldId id="326" r:id="rId54"/>
    <p:sldId id="328" r:id="rId55"/>
    <p:sldId id="331" r:id="rId56"/>
    <p:sldId id="332" r:id="rId57"/>
    <p:sldId id="329" r:id="rId58"/>
    <p:sldId id="333" r:id="rId59"/>
    <p:sldId id="343" r:id="rId60"/>
    <p:sldId id="347" r:id="rId6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1" autoAdjust="0"/>
    <p:restoredTop sz="99648" autoAdjust="0"/>
  </p:normalViewPr>
  <p:slideViewPr>
    <p:cSldViewPr showGuides="1">
      <p:cViewPr>
        <p:scale>
          <a:sx n="80" d="100"/>
          <a:sy n="80" d="100"/>
        </p:scale>
        <p:origin x="-23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648AA8-7A20-4CA7-93BC-D7E3676BC76D}" type="datetimeFigureOut">
              <a:rPr lang="tr-TR" smtClean="0"/>
              <a:pPr/>
              <a:t>22.11.2013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739A58-1D58-42E3-A546-0D74DDB5516C}"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1739A58-1D58-42E3-A546-0D74DDB5516C}"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B42BF0A5-1D04-4313-AA89-E294AE29BBE4}" type="datetimeFigureOut">
              <a:rPr lang="tr-TR" smtClean="0"/>
              <a:pPr/>
              <a:t>22.11.2013</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7C7F424-F54E-43E7-ADE4-79E242BACF6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42BF0A5-1D04-4313-AA89-E294AE29BBE4}" type="datetimeFigureOut">
              <a:rPr lang="tr-TR" smtClean="0"/>
              <a:pPr/>
              <a:t>22.11.2013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7C7F424-F54E-43E7-ADE4-79E242BACF6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42BF0A5-1D04-4313-AA89-E294AE29BBE4}" type="datetimeFigureOut">
              <a:rPr lang="tr-TR" smtClean="0"/>
              <a:pPr/>
              <a:t>22.11.2013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7C7F424-F54E-43E7-ADE4-79E242BACF6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B42BF0A5-1D04-4313-AA89-E294AE29BBE4}" type="datetimeFigureOut">
              <a:rPr lang="tr-TR" smtClean="0"/>
              <a:pPr/>
              <a:t>22.11.2013</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D7C7F424-F54E-43E7-ADE4-79E242BACF6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B42BF0A5-1D04-4313-AA89-E294AE29BBE4}" type="datetimeFigureOut">
              <a:rPr lang="tr-TR" smtClean="0"/>
              <a:pPr/>
              <a:t>22.11.2013</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D7C7F424-F54E-43E7-ADE4-79E242BACF61}"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B42BF0A5-1D04-4313-AA89-E294AE29BBE4}" type="datetimeFigureOut">
              <a:rPr lang="tr-TR" smtClean="0"/>
              <a:pPr/>
              <a:t>22.11.2013</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D7C7F424-F54E-43E7-ADE4-79E242BACF6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B42BF0A5-1D04-4313-AA89-E294AE29BBE4}" type="datetimeFigureOut">
              <a:rPr lang="tr-TR" smtClean="0"/>
              <a:pPr/>
              <a:t>22.11.2013</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D7C7F424-F54E-43E7-ADE4-79E242BACF6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B42BF0A5-1D04-4313-AA89-E294AE29BBE4}" type="datetimeFigureOut">
              <a:rPr lang="tr-TR" smtClean="0"/>
              <a:pPr/>
              <a:t>22.11.2013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7C7F424-F54E-43E7-ADE4-79E242BACF6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B42BF0A5-1D04-4313-AA89-E294AE29BBE4}" type="datetimeFigureOut">
              <a:rPr lang="tr-TR" smtClean="0"/>
              <a:pPr/>
              <a:t>22.11.2013</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D7C7F424-F54E-43E7-ADE4-79E242BACF6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B42BF0A5-1D04-4313-AA89-E294AE29BBE4}" type="datetimeFigureOut">
              <a:rPr lang="tr-TR" smtClean="0"/>
              <a:pPr/>
              <a:t>22.11.2013</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D7C7F424-F54E-43E7-ADE4-79E242BACF6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B42BF0A5-1D04-4313-AA89-E294AE29BBE4}" type="datetimeFigureOut">
              <a:rPr lang="tr-TR" smtClean="0"/>
              <a:pPr/>
              <a:t>22.11.2013</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D7C7F424-F54E-43E7-ADE4-79E242BACF6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42BF0A5-1D04-4313-AA89-E294AE29BBE4}" type="datetimeFigureOut">
              <a:rPr lang="tr-TR" smtClean="0"/>
              <a:pPr/>
              <a:t>22.11.2013</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7C7F424-F54E-43E7-ADE4-79E242BACF6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332656"/>
            <a:ext cx="8604448" cy="2868736"/>
          </a:xfrm>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sz="4000" b="1" dirty="0" smtClean="0"/>
              <a:t>DÜNYA VE TÜRKİYE’DEKİ  AUS UYGULAMALARI</a:t>
            </a:r>
            <a:endParaRPr lang="tr-TR" sz="4000" b="1" dirty="0"/>
          </a:p>
        </p:txBody>
      </p:sp>
      <p:sp>
        <p:nvSpPr>
          <p:cNvPr id="3" name="2 Alt Başlık"/>
          <p:cNvSpPr>
            <a:spLocks noGrp="1"/>
          </p:cNvSpPr>
          <p:nvPr>
            <p:ph type="subTitle" idx="1"/>
          </p:nvPr>
        </p:nvSpPr>
        <p:spPr>
          <a:xfrm>
            <a:off x="396032" y="3212976"/>
            <a:ext cx="8351936" cy="3068960"/>
          </a:xfrm>
        </p:spPr>
        <p:txBody>
          <a:bodyPr>
            <a:normAutofit/>
          </a:bodyPr>
          <a:lstStyle/>
          <a:p>
            <a:r>
              <a:rPr lang="tr-TR" sz="2000" b="1" u="sng" dirty="0" smtClean="0">
                <a:solidFill>
                  <a:schemeClr val="bg1"/>
                </a:solidFill>
              </a:rPr>
              <a:t>KENTSEL SİSTEMLER VE ULAŞTIRMA YÖNETİMİ </a:t>
            </a:r>
          </a:p>
          <a:p>
            <a:r>
              <a:rPr lang="tr-TR" sz="2000" b="1" u="sng" dirty="0" smtClean="0">
                <a:solidFill>
                  <a:schemeClr val="bg1"/>
                </a:solidFill>
              </a:rPr>
              <a:t>YÜKSEK LİSANS PROĞRAMI</a:t>
            </a:r>
          </a:p>
          <a:p>
            <a:r>
              <a:rPr lang="tr-TR" sz="2000" b="1" u="sng" dirty="0" smtClean="0">
                <a:solidFill>
                  <a:schemeClr val="bg1"/>
                </a:solidFill>
              </a:rPr>
              <a:t>AKILLI ULAŞTIRMA SİSTEMLERİ</a:t>
            </a:r>
          </a:p>
          <a:p>
            <a:r>
              <a:rPr lang="tr-TR" sz="2000" b="1" u="sng" dirty="0" smtClean="0">
                <a:solidFill>
                  <a:schemeClr val="bg1"/>
                </a:solidFill>
              </a:rPr>
              <a:t>2013-2014 GÜZ DÖNEMİ</a:t>
            </a:r>
          </a:p>
          <a:p>
            <a:r>
              <a:rPr lang="tr-TR" sz="2000" b="1" u="sng" dirty="0" smtClean="0">
                <a:solidFill>
                  <a:schemeClr val="bg1"/>
                </a:solidFill>
              </a:rPr>
              <a:t>AHMET AKBAŞ</a:t>
            </a:r>
          </a:p>
          <a:p>
            <a:r>
              <a:rPr lang="tr-TR" sz="2000" b="1" u="sng" dirty="0" smtClean="0">
                <a:solidFill>
                  <a:schemeClr val="bg1"/>
                </a:solidFill>
              </a:rPr>
              <a:t>22/11/2012 </a:t>
            </a:r>
          </a:p>
          <a:p>
            <a:r>
              <a:rPr lang="tr-TR" sz="2000" b="1" u="sng" dirty="0" smtClean="0">
                <a:solidFill>
                  <a:schemeClr val="bg1"/>
                </a:solidFill>
              </a:rPr>
              <a:t>HAZIRLAYAN:</a:t>
            </a:r>
          </a:p>
          <a:p>
            <a:r>
              <a:rPr lang="tr-TR" sz="2000" b="1" dirty="0" smtClean="0">
                <a:solidFill>
                  <a:schemeClr val="bg1"/>
                </a:solidFill>
              </a:rPr>
              <a:t>PEYZAJ MİMARI SEZER ADA ATEŞ</a:t>
            </a:r>
          </a:p>
          <a:p>
            <a:r>
              <a:rPr lang="tr-TR" sz="2000" b="1" dirty="0" smtClean="0">
                <a:solidFill>
                  <a:schemeClr val="bg1"/>
                </a:solidFill>
              </a:rPr>
              <a:t>PEYZAJ MİMARI EMİNE ATAOĞLU</a:t>
            </a:r>
            <a:endParaRPr lang="tr-TR" sz="2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457200" y="260648"/>
            <a:ext cx="8229600" cy="288032"/>
          </a:xfrm>
        </p:spPr>
        <p:txBody>
          <a:bodyPr>
            <a:noAutofit/>
          </a:bodyPr>
          <a:lstStyle/>
          <a:p>
            <a:pPr algn="r"/>
            <a:r>
              <a:rPr lang="tr-TR" sz="2800" b="1" dirty="0" err="1" smtClean="0"/>
              <a:t>TrasportDirect’e</a:t>
            </a:r>
            <a:r>
              <a:rPr lang="tr-TR" sz="2800" b="1" dirty="0" smtClean="0"/>
              <a:t> Örnek Güzergah Bulma</a:t>
            </a:r>
            <a:endParaRPr lang="tr-TR" sz="2800" b="1" dirty="0"/>
          </a:p>
        </p:txBody>
      </p:sp>
      <p:pic>
        <p:nvPicPr>
          <p:cNvPr id="7" name="Picture 2" descr="D:\werk\udh\AUS\strateji belgesi\transportdirect.jpg"/>
          <p:cNvPicPr>
            <a:picLocks noGrp="1"/>
          </p:cNvPicPr>
          <p:nvPr>
            <p:ph idx="1"/>
          </p:nvPr>
        </p:nvPicPr>
        <p:blipFill>
          <a:blip r:embed="rId2" cstate="print"/>
          <a:srcRect/>
          <a:stretch>
            <a:fillRect/>
          </a:stretch>
        </p:blipFill>
        <p:spPr bwMode="auto">
          <a:xfrm>
            <a:off x="539552" y="692696"/>
            <a:ext cx="8208912" cy="6165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57200" y="404664"/>
            <a:ext cx="8229600" cy="641226"/>
          </a:xfrm>
        </p:spPr>
        <p:txBody>
          <a:bodyPr>
            <a:normAutofit/>
          </a:bodyPr>
          <a:lstStyle/>
          <a:p>
            <a:pPr algn="r"/>
            <a:r>
              <a:rPr lang="tr-TR" sz="2800" b="1" dirty="0" smtClean="0"/>
              <a:t>Japonya Örneği</a:t>
            </a:r>
            <a:endParaRPr lang="tr-TR" sz="2800" b="1" dirty="0"/>
          </a:p>
        </p:txBody>
      </p:sp>
      <p:sp>
        <p:nvSpPr>
          <p:cNvPr id="5" name="4 İçerik Yer Tutucusu"/>
          <p:cNvSpPr>
            <a:spLocks noGrp="1"/>
          </p:cNvSpPr>
          <p:nvPr>
            <p:ph idx="1"/>
          </p:nvPr>
        </p:nvSpPr>
        <p:spPr>
          <a:xfrm>
            <a:off x="457200" y="908720"/>
            <a:ext cx="8229600" cy="5546088"/>
          </a:xfrm>
        </p:spPr>
        <p:txBody>
          <a:bodyPr/>
          <a:lstStyle/>
          <a:p>
            <a:pPr marL="0" indent="0" algn="just">
              <a:buNone/>
            </a:pPr>
            <a:r>
              <a:rPr lang="tr-TR" sz="2800" dirty="0" smtClean="0"/>
              <a:t>	Japonya’da trafik bilgisi, toplu taşıma seçeneklerinin ve ücretlerinin de dahil olduğu güzergâh bilgileri, </a:t>
            </a:r>
            <a:r>
              <a:rPr lang="tr-TR" sz="2800" dirty="0" err="1" smtClean="0"/>
              <a:t>Google</a:t>
            </a:r>
            <a:r>
              <a:rPr lang="tr-TR" sz="2800" dirty="0" smtClean="0"/>
              <a:t> </a:t>
            </a:r>
            <a:r>
              <a:rPr lang="tr-TR" sz="2800" dirty="0" err="1" smtClean="0"/>
              <a:t>Maps</a:t>
            </a:r>
            <a:r>
              <a:rPr lang="tr-TR" sz="2800" dirty="0" smtClean="0"/>
              <a:t> üzerinden verilmektedir.</a:t>
            </a:r>
          </a:p>
          <a:p>
            <a:pPr marL="0" indent="0">
              <a:buNone/>
            </a:pPr>
            <a:endParaRPr lang="tr-TR" dirty="0"/>
          </a:p>
        </p:txBody>
      </p:sp>
      <p:pic>
        <p:nvPicPr>
          <p:cNvPr id="6" name="Picture 5"/>
          <p:cNvPicPr/>
          <p:nvPr/>
        </p:nvPicPr>
        <p:blipFill>
          <a:blip r:embed="rId2" cstate="print"/>
          <a:srcRect/>
          <a:stretch>
            <a:fillRect/>
          </a:stretch>
        </p:blipFill>
        <p:spPr bwMode="auto">
          <a:xfrm>
            <a:off x="1475656" y="2636912"/>
            <a:ext cx="6336704" cy="400598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4572000"/>
          </a:xfrm>
        </p:spPr>
        <p:txBody>
          <a:bodyPr>
            <a:noAutofit/>
          </a:bodyPr>
          <a:lstStyle/>
          <a:p>
            <a:pPr marL="0" indent="0" algn="just">
              <a:buNone/>
            </a:pPr>
            <a:r>
              <a:rPr lang="tr-TR" sz="2400" dirty="0" smtClean="0"/>
              <a:t>	Bilgi Toplumu Dönüşüm Stratejisi Eylem Planı ile Bakanlık tarafından yürütülen “Ulusal Ulaştırma </a:t>
            </a:r>
            <a:r>
              <a:rPr lang="tr-TR" sz="2400" dirty="0" err="1" smtClean="0"/>
              <a:t>Portalı</a:t>
            </a:r>
            <a:r>
              <a:rPr lang="tr-TR" sz="2400" dirty="0" smtClean="0"/>
              <a:t>” kapsamında iki nokta arasında ulaşım türüne , bireysel veya toplu taşıma seçeneklerine göre seyahat planlaması yapılabilmekte olup, </a:t>
            </a:r>
            <a:r>
              <a:rPr lang="tr-TR" sz="2400" dirty="0" err="1" smtClean="0"/>
              <a:t>portal</a:t>
            </a:r>
            <a:r>
              <a:rPr lang="tr-TR" sz="2400" dirty="0" smtClean="0"/>
              <a:t> üzerinden </a:t>
            </a:r>
            <a:r>
              <a:rPr lang="tr-TR" sz="2400" dirty="0" err="1" smtClean="0"/>
              <a:t>biletlendirme</a:t>
            </a:r>
            <a:r>
              <a:rPr lang="tr-TR" sz="2400" dirty="0" smtClean="0"/>
              <a:t> de gerçekleştirilebilmektedir. Ayrıca yol durumu, kaza bilgileri, hava durumu, radyo gibi bileşenleri de içeren </a:t>
            </a:r>
            <a:r>
              <a:rPr lang="tr-TR" sz="2400" dirty="0" err="1" smtClean="0"/>
              <a:t>portal</a:t>
            </a:r>
            <a:r>
              <a:rPr lang="tr-TR" sz="2400" dirty="0" smtClean="0"/>
              <a:t> 4 dil seçeneği ile mobil uygulama, 3 boyutlu sokak görüntüleri, birden fazla ulaşım türü ile yolculuk, çocuklar için trafik eğitimi gibi bileşenlere de sahiptir.</a:t>
            </a:r>
          </a:p>
          <a:p>
            <a:pPr marL="0" indent="0" algn="just">
              <a:buNone/>
            </a:pPr>
            <a:endParaRPr lang="tr-T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Masato\Pictures\portal.jpg"/>
          <p:cNvPicPr>
            <a:picLocks noGrp="1"/>
          </p:cNvPicPr>
          <p:nvPr>
            <p:ph idx="1"/>
          </p:nvPr>
        </p:nvPicPr>
        <p:blipFill>
          <a:blip r:embed="rId2" cstate="print"/>
          <a:srcRect/>
          <a:stretch>
            <a:fillRect/>
          </a:stretch>
        </p:blipFill>
        <p:spPr bwMode="auto">
          <a:xfrm>
            <a:off x="907045" y="836712"/>
            <a:ext cx="7329909" cy="5184576"/>
          </a:xfrm>
          <a:prstGeom prst="rect">
            <a:avLst/>
          </a:prstGeom>
          <a:noFill/>
          <a:ln w="9525">
            <a:noFill/>
            <a:miter lim="800000"/>
            <a:headEnd/>
            <a:tailEnd/>
          </a:ln>
        </p:spPr>
      </p:pic>
      <p:sp>
        <p:nvSpPr>
          <p:cNvPr id="5" name="4 Dikdörtgen"/>
          <p:cNvSpPr/>
          <p:nvPr/>
        </p:nvSpPr>
        <p:spPr>
          <a:xfrm>
            <a:off x="611560" y="6093296"/>
            <a:ext cx="7560840" cy="461665"/>
          </a:xfrm>
          <a:prstGeom prst="rect">
            <a:avLst/>
          </a:prstGeom>
        </p:spPr>
        <p:txBody>
          <a:bodyPr wrap="square">
            <a:spAutoFit/>
          </a:bodyPr>
          <a:lstStyle/>
          <a:p>
            <a:pPr algn="just"/>
            <a:r>
              <a:rPr lang="tr-TR" sz="2400" dirty="0" smtClean="0"/>
              <a:t>Ulusal Ulaştırma </a:t>
            </a:r>
            <a:r>
              <a:rPr lang="tr-TR" sz="2400" dirty="0" err="1" smtClean="0"/>
              <a:t>Portalı</a:t>
            </a:r>
            <a:r>
              <a:rPr lang="tr-TR" sz="2400" dirty="0" smtClean="0"/>
              <a:t> Ana Sayfa Görüntüsü</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Grp="1" noChangeAspect="1" noChangeArrowheads="1"/>
          </p:cNvPicPr>
          <p:nvPr>
            <p:ph idx="1"/>
          </p:nvPr>
        </p:nvPicPr>
        <p:blipFill>
          <a:blip r:embed="rId2" cstate="print"/>
          <a:srcRect/>
          <a:stretch>
            <a:fillRect/>
          </a:stretch>
        </p:blipFill>
        <p:spPr bwMode="auto">
          <a:xfrm>
            <a:off x="323528" y="296652"/>
            <a:ext cx="8496944" cy="6264696"/>
          </a:xfrm>
          <a:prstGeom prst="rect">
            <a:avLst/>
          </a:prstGeom>
          <a:noFill/>
          <a:ln w="9525">
            <a:noFill/>
            <a:miter lim="800000"/>
            <a:headEnd/>
            <a:tailEnd/>
          </a:ln>
        </p:spPr>
      </p:pic>
      <p:sp>
        <p:nvSpPr>
          <p:cNvPr id="5" name="4 Dikdörtgen"/>
          <p:cNvSpPr/>
          <p:nvPr/>
        </p:nvSpPr>
        <p:spPr>
          <a:xfrm>
            <a:off x="323528" y="6237312"/>
            <a:ext cx="8820472" cy="400110"/>
          </a:xfrm>
          <a:prstGeom prst="rect">
            <a:avLst/>
          </a:prstGeom>
        </p:spPr>
        <p:txBody>
          <a:bodyPr wrap="square">
            <a:spAutoFit/>
          </a:bodyPr>
          <a:lstStyle/>
          <a:p>
            <a:pPr algn="just"/>
            <a:r>
              <a:rPr lang="tr-TR" sz="2000" b="1" dirty="0" smtClean="0">
                <a:solidFill>
                  <a:schemeClr val="bg1"/>
                </a:solidFill>
              </a:rPr>
              <a:t>UUP Otomobille Güzergah Bulma  Sayfa Görüntüsü</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Grp="1" noChangeAspect="1" noChangeArrowheads="1"/>
          </p:cNvPicPr>
          <p:nvPr>
            <p:ph idx="1"/>
          </p:nvPr>
        </p:nvPicPr>
        <p:blipFill>
          <a:blip r:embed="rId2" cstate="print"/>
          <a:srcRect/>
          <a:stretch>
            <a:fillRect/>
          </a:stretch>
        </p:blipFill>
        <p:spPr bwMode="auto">
          <a:xfrm>
            <a:off x="251520" y="188640"/>
            <a:ext cx="8496944" cy="6016072"/>
          </a:xfrm>
          <a:prstGeom prst="rect">
            <a:avLst/>
          </a:prstGeom>
          <a:noFill/>
          <a:ln w="9525">
            <a:noFill/>
            <a:miter lim="800000"/>
            <a:headEnd/>
            <a:tailEnd/>
          </a:ln>
        </p:spPr>
      </p:pic>
      <p:sp>
        <p:nvSpPr>
          <p:cNvPr id="5" name="4 Dikdörtgen"/>
          <p:cNvSpPr/>
          <p:nvPr/>
        </p:nvSpPr>
        <p:spPr>
          <a:xfrm>
            <a:off x="323528" y="6237312"/>
            <a:ext cx="8820472" cy="400110"/>
          </a:xfrm>
          <a:prstGeom prst="rect">
            <a:avLst/>
          </a:prstGeom>
        </p:spPr>
        <p:txBody>
          <a:bodyPr wrap="square">
            <a:spAutoFit/>
          </a:bodyPr>
          <a:lstStyle/>
          <a:p>
            <a:pPr algn="just"/>
            <a:r>
              <a:rPr lang="tr-TR" sz="2000" b="1" dirty="0" smtClean="0">
                <a:solidFill>
                  <a:schemeClr val="bg1"/>
                </a:solidFill>
              </a:rPr>
              <a:t>UUP Otomobille Güzergah Bulma 3D Görüntüsü</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39932"/>
            <a:ext cx="8229600" cy="5978136"/>
          </a:xfrm>
        </p:spPr>
        <p:txBody>
          <a:bodyPr>
            <a:normAutofit/>
          </a:bodyPr>
          <a:lstStyle/>
          <a:p>
            <a:pPr marL="0" indent="0" algn="just">
              <a:buNone/>
            </a:pPr>
            <a:r>
              <a:rPr lang="tr-TR" sz="2400" dirty="0" smtClean="0"/>
              <a:t>	İBB </a:t>
            </a:r>
            <a:r>
              <a:rPr lang="tr-TR" sz="2400" dirty="0" err="1" smtClean="0"/>
              <a:t>CepTrafik</a:t>
            </a:r>
            <a:r>
              <a:rPr lang="tr-TR" sz="2400" dirty="0" smtClean="0"/>
              <a:t>, </a:t>
            </a:r>
          </a:p>
          <a:p>
            <a:pPr marL="0" indent="0" algn="just">
              <a:buNone/>
            </a:pPr>
            <a:r>
              <a:rPr lang="tr-TR" sz="2400" dirty="0" smtClean="0"/>
              <a:t>Bu sistem ile;</a:t>
            </a:r>
          </a:p>
          <a:p>
            <a:pPr marL="0" indent="0" algn="just">
              <a:buFont typeface="Wingdings" pitchFamily="2" charset="2"/>
              <a:buChar char="§"/>
            </a:pPr>
            <a:r>
              <a:rPr lang="tr-TR" sz="2400" dirty="0" smtClean="0"/>
              <a:t>Trafik Kameraları</a:t>
            </a:r>
          </a:p>
          <a:p>
            <a:pPr marL="0" indent="0" algn="just">
              <a:buFont typeface="Wingdings" pitchFamily="2" charset="2"/>
              <a:buChar char="§"/>
            </a:pPr>
            <a:r>
              <a:rPr lang="tr-TR" sz="2400" dirty="0" smtClean="0"/>
              <a:t>Trafik Yoğunluk Haritası</a:t>
            </a:r>
          </a:p>
          <a:p>
            <a:pPr marL="0" indent="0" algn="just">
              <a:buFont typeface="Wingdings" pitchFamily="2" charset="2"/>
              <a:buChar char="§"/>
            </a:pPr>
            <a:r>
              <a:rPr lang="tr-TR" sz="2400" dirty="0" smtClean="0"/>
              <a:t>Yol durumu</a:t>
            </a:r>
          </a:p>
          <a:p>
            <a:pPr marL="0" indent="0" algn="just">
              <a:buFont typeface="Wingdings" pitchFamily="2" charset="2"/>
              <a:buChar char="§"/>
            </a:pPr>
            <a:r>
              <a:rPr lang="tr-TR" sz="2400" dirty="0" smtClean="0"/>
              <a:t>Seyahat Süreleri’ne ulaşılabilir.</a:t>
            </a:r>
          </a:p>
          <a:p>
            <a:pPr marL="0" indent="0" algn="just">
              <a:buNone/>
            </a:pPr>
            <a:r>
              <a:rPr lang="tr-TR" sz="2400" dirty="0" smtClean="0"/>
              <a:t>	İBB </a:t>
            </a:r>
            <a:r>
              <a:rPr lang="tr-TR" sz="2400" dirty="0" err="1" smtClean="0"/>
              <a:t>CepTrafik</a:t>
            </a:r>
            <a:r>
              <a:rPr lang="tr-TR" sz="2400" dirty="0" smtClean="0"/>
              <a:t> uygulaması aktif kullanıcı yaklaşık 1 milyondur.</a:t>
            </a:r>
          </a:p>
          <a:p>
            <a:pPr marL="0" indent="0" algn="just">
              <a:buNone/>
            </a:pPr>
            <a:endParaRPr lang="tr-TR" sz="2400" dirty="0"/>
          </a:p>
        </p:txBody>
      </p:sp>
      <p:pic>
        <p:nvPicPr>
          <p:cNvPr id="4" name="3 Resim" descr="http://tkm.ibb.gov.tr/ceptrafik/images/iphone421.png"/>
          <p:cNvPicPr/>
          <p:nvPr/>
        </p:nvPicPr>
        <p:blipFill>
          <a:blip r:embed="rId2" cstate="print"/>
          <a:srcRect/>
          <a:stretch>
            <a:fillRect/>
          </a:stretch>
        </p:blipFill>
        <p:spPr bwMode="auto">
          <a:xfrm>
            <a:off x="683568" y="4293096"/>
            <a:ext cx="3888432" cy="2376264"/>
          </a:xfrm>
          <a:prstGeom prst="rect">
            <a:avLst/>
          </a:prstGeom>
          <a:noFill/>
          <a:ln w="9525">
            <a:noFill/>
            <a:miter lim="800000"/>
            <a:headEnd/>
            <a:tailEnd/>
          </a:ln>
        </p:spPr>
      </p:pic>
      <p:pic>
        <p:nvPicPr>
          <p:cNvPr id="5" name="4 Resim" descr="y03.gif"/>
          <p:cNvPicPr/>
          <p:nvPr/>
        </p:nvPicPr>
        <p:blipFill>
          <a:blip r:embed="rId3" cstate="print"/>
          <a:srcRect/>
          <a:stretch>
            <a:fillRect/>
          </a:stretch>
        </p:blipFill>
        <p:spPr bwMode="auto">
          <a:xfrm>
            <a:off x="4788024" y="4221088"/>
            <a:ext cx="3922127" cy="23913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bbcep.jpg"/>
          <p:cNvPicPr>
            <a:picLocks noGrp="1" noChangeAspect="1"/>
          </p:cNvPicPr>
          <p:nvPr>
            <p:ph idx="1"/>
          </p:nvPr>
        </p:nvPicPr>
        <p:blipFill>
          <a:blip r:embed="rId2" cstate="print"/>
          <a:stretch>
            <a:fillRect/>
          </a:stretch>
        </p:blipFill>
        <p:spPr>
          <a:xfrm>
            <a:off x="457200" y="548680"/>
            <a:ext cx="8229600" cy="4608512"/>
          </a:xfrm>
        </p:spPr>
      </p:pic>
      <p:sp>
        <p:nvSpPr>
          <p:cNvPr id="5" name="4 Dikdörtgen"/>
          <p:cNvSpPr/>
          <p:nvPr/>
        </p:nvSpPr>
        <p:spPr>
          <a:xfrm>
            <a:off x="467544" y="5301208"/>
            <a:ext cx="8676456" cy="830997"/>
          </a:xfrm>
          <a:prstGeom prst="rect">
            <a:avLst/>
          </a:prstGeom>
        </p:spPr>
        <p:txBody>
          <a:bodyPr wrap="square">
            <a:spAutoFit/>
          </a:bodyPr>
          <a:lstStyle/>
          <a:p>
            <a:r>
              <a:rPr lang="tr-TR" sz="2400" dirty="0" smtClean="0"/>
              <a:t>İstanbul genelindeki ana arter yol ağı üzerinde online olarak gerçekleşen </a:t>
            </a:r>
            <a:r>
              <a:rPr lang="tr-TR" sz="2400" b="1" dirty="0" smtClean="0"/>
              <a:t>Anlık Trafik Yoğunluk Haritası</a:t>
            </a:r>
            <a:endParaRPr lang="tr-TR"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229600" cy="3456384"/>
          </a:xfrm>
        </p:spPr>
        <p:txBody>
          <a:bodyPr>
            <a:normAutofit fontScale="85000" lnSpcReduction="10000"/>
          </a:bodyPr>
          <a:lstStyle/>
          <a:p>
            <a:pPr marL="0" indent="0" algn="just">
              <a:buNone/>
              <a:tabLst>
                <a:tab pos="534988" algn="l"/>
              </a:tabLst>
            </a:pPr>
            <a:r>
              <a:rPr lang="tr-TR" sz="2600" dirty="0" smtClean="0"/>
              <a:t>	176 adet trafik kamerası Trafik Yoğunluk Haritası üzerinden izlenerek  detektörlerden elde edilen trafik yoğunluk verilerinin desteklenmesi sağlanmaktadır. Ayrıca her bir kameraya ait farklı bakış açıları görülmektedir.</a:t>
            </a:r>
            <a:r>
              <a:rPr lang="tr-TR" sz="2800" dirty="0" smtClean="0"/>
              <a:t> </a:t>
            </a:r>
          </a:p>
          <a:p>
            <a:pPr marL="0" indent="0" algn="just">
              <a:buNone/>
              <a:tabLst>
                <a:tab pos="534988" algn="l"/>
              </a:tabLst>
            </a:pPr>
            <a:r>
              <a:rPr lang="tr-TR" sz="2800" dirty="0" smtClean="0"/>
              <a:t>	25 adet hava tahmin istasyonu aracılığı ile, elde edilen rüzgar hızı, rüzgar yönü, sıcaklık, nem, basınç ve sisli havalarda görüş mesafesi gibi Anlık Hava Durum bilgileri sunulmaktadır</a:t>
            </a:r>
          </a:p>
          <a:p>
            <a:pPr marL="0" indent="0" algn="just">
              <a:buNone/>
              <a:tabLst>
                <a:tab pos="534988" algn="l"/>
              </a:tabLst>
            </a:pPr>
            <a:endParaRPr lang="tr-TR" sz="2600" dirty="0" smtClean="0"/>
          </a:p>
          <a:p>
            <a:pPr marL="0" indent="0" algn="just">
              <a:buNone/>
              <a:tabLst>
                <a:tab pos="534988" algn="l"/>
              </a:tabLst>
            </a:pPr>
            <a:r>
              <a:rPr lang="tr-TR" sz="2400" dirty="0" smtClean="0"/>
              <a:t>	</a:t>
            </a:r>
            <a:endParaRPr lang="tr-TR" sz="2400" dirty="0"/>
          </a:p>
        </p:txBody>
      </p:sp>
      <p:pic>
        <p:nvPicPr>
          <p:cNvPr id="4" name="3 Resim" descr="ibb1.jpg"/>
          <p:cNvPicPr>
            <a:picLocks noChangeAspect="1"/>
          </p:cNvPicPr>
          <p:nvPr/>
        </p:nvPicPr>
        <p:blipFill>
          <a:blip r:embed="rId2" cstate="print"/>
          <a:stretch>
            <a:fillRect/>
          </a:stretch>
        </p:blipFill>
        <p:spPr>
          <a:xfrm>
            <a:off x="467544" y="3429000"/>
            <a:ext cx="5484573" cy="3240360"/>
          </a:xfrm>
          <a:prstGeom prst="rect">
            <a:avLst/>
          </a:prstGeom>
        </p:spPr>
      </p:pic>
      <p:sp>
        <p:nvSpPr>
          <p:cNvPr id="5" name="4 Metin kutusu"/>
          <p:cNvSpPr txBox="1"/>
          <p:nvPr/>
        </p:nvSpPr>
        <p:spPr>
          <a:xfrm>
            <a:off x="395536" y="2204864"/>
            <a:ext cx="2808312" cy="400110"/>
          </a:xfrm>
          <a:prstGeom prst="rect">
            <a:avLst/>
          </a:prstGeom>
          <a:noFill/>
        </p:spPr>
        <p:txBody>
          <a:bodyPr wrap="square" rtlCol="0">
            <a:spAutoFit/>
          </a:bodyPr>
          <a:lstStyle/>
          <a:p>
            <a:pPr algn="just">
              <a:tabLst>
                <a:tab pos="534988" algn="l"/>
              </a:tabLst>
            </a:pPr>
            <a:r>
              <a:rPr lang="tr-TR" sz="2000" dirty="0" smtClean="0"/>
              <a:t>	</a:t>
            </a:r>
            <a:endParaRPr lang="tr-TR"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08720"/>
            <a:ext cx="8229600" cy="5580112"/>
          </a:xfrm>
        </p:spPr>
        <p:txBody>
          <a:bodyPr>
            <a:normAutofit/>
          </a:bodyPr>
          <a:lstStyle/>
          <a:p>
            <a:pPr marL="0" indent="0" algn="just">
              <a:buNone/>
            </a:pPr>
            <a:r>
              <a:rPr lang="tr-TR" sz="2400" dirty="0" smtClean="0"/>
              <a:t>Kent içerisinde bir noktadan diğer bir noktaya ana arterler kullanılarak hangi güzergâhtan gidilebileceği bilgisini verir.</a:t>
            </a:r>
            <a:endParaRPr lang="tr-TR" sz="2400" dirty="0"/>
          </a:p>
        </p:txBody>
      </p:sp>
      <p:pic>
        <p:nvPicPr>
          <p:cNvPr id="4" name="3 Resim" descr="ibb2.jpg"/>
          <p:cNvPicPr>
            <a:picLocks noChangeAspect="1"/>
          </p:cNvPicPr>
          <p:nvPr/>
        </p:nvPicPr>
        <p:blipFill>
          <a:blip r:embed="rId2" cstate="print"/>
          <a:stretch>
            <a:fillRect/>
          </a:stretch>
        </p:blipFill>
        <p:spPr>
          <a:xfrm>
            <a:off x="90487" y="2492896"/>
            <a:ext cx="8963025" cy="36957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0" y="692696"/>
            <a:ext cx="8753636" cy="1008112"/>
          </a:xfrm>
        </p:spPr>
        <p:txBody>
          <a:bodyPr>
            <a:normAutofit fontScale="90000"/>
          </a:bodyPr>
          <a:lstStyle/>
          <a:p>
            <a:pPr algn="r"/>
            <a:r>
              <a:rPr lang="tr-TR" dirty="0" smtClean="0"/>
              <a:t/>
            </a:r>
            <a:br>
              <a:rPr lang="tr-TR" dirty="0" smtClean="0"/>
            </a:br>
            <a:r>
              <a:rPr lang="tr-TR" sz="3100" b="1" dirty="0" smtClean="0"/>
              <a:t>AKILLI ULAŞIM SİSTEMİ(AUS) SİSTEMİNİN TANIMI  </a:t>
            </a:r>
            <a:r>
              <a:rPr lang="tr-TR" dirty="0" smtClean="0"/>
              <a:t/>
            </a:r>
            <a:br>
              <a:rPr lang="tr-TR" dirty="0" smtClean="0"/>
            </a:br>
            <a:endParaRPr lang="tr-TR" dirty="0"/>
          </a:p>
        </p:txBody>
      </p:sp>
      <p:sp>
        <p:nvSpPr>
          <p:cNvPr id="3" name="2 İçerik Yer Tutucusu"/>
          <p:cNvSpPr>
            <a:spLocks noGrp="1"/>
          </p:cNvSpPr>
          <p:nvPr>
            <p:ph idx="1"/>
          </p:nvPr>
        </p:nvSpPr>
        <p:spPr>
          <a:xfrm>
            <a:off x="457200" y="1916832"/>
            <a:ext cx="8229600" cy="4032448"/>
          </a:xfrm>
        </p:spPr>
        <p:txBody>
          <a:bodyPr>
            <a:normAutofit fontScale="92500" lnSpcReduction="20000"/>
          </a:bodyPr>
          <a:lstStyle/>
          <a:p>
            <a:pPr marL="0" indent="0" algn="just">
              <a:buNone/>
            </a:pPr>
            <a:r>
              <a:rPr lang="tr-TR" sz="2600" dirty="0" smtClean="0"/>
              <a:t>	</a:t>
            </a:r>
          </a:p>
          <a:p>
            <a:pPr marL="0" indent="0" algn="just">
              <a:buNone/>
            </a:pPr>
            <a:r>
              <a:rPr lang="tr-TR" sz="2600" dirty="0" smtClean="0"/>
              <a:t>	Sürücü, yolcu ve yayaların oluşturduğu ‘kullanıcı’ birimleri ile ‘yol’ ve ‘taşıt’ birimleri arasında elektronik-bilgisayar ve haberleşme teknolojilerinin (bilişim teknolojileri) beraber kullanılması ile   bilgi paylaşımını ve gerçek zamanlı trafik kontrol süreçlerinin yürütülmesi sağlayan sistemlerdir. </a:t>
            </a:r>
          </a:p>
          <a:p>
            <a:pPr marL="0" indent="0" algn="just">
              <a:buNone/>
            </a:pPr>
            <a:r>
              <a:rPr lang="tr-TR" sz="2600" dirty="0" smtClean="0"/>
              <a:t>	İleri seviyede haberleşme ve iletişim teknolojilerinin kullanımıyla ulaşımda güvenli, konforlu ve etkin bir hareketliliğin sağlanması amacı ile kullanılan ileri düzey teknolojiler Akıllı Ulaşım Sistemlerini meydana getirmektedir.</a:t>
            </a:r>
            <a:endParaRPr lang="tr-TR" dirty="0" smtClean="0"/>
          </a:p>
          <a:p>
            <a:pPr marL="88900" indent="-23813" algn="just">
              <a:buNone/>
            </a:pPr>
            <a:endParaRPr lang="tr-T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978136"/>
          </a:xfrm>
        </p:spPr>
        <p:txBody>
          <a:bodyPr>
            <a:normAutofit/>
          </a:bodyPr>
          <a:lstStyle/>
          <a:p>
            <a:pPr marL="0" indent="0" algn="just">
              <a:buNone/>
            </a:pPr>
            <a:r>
              <a:rPr lang="tr-TR" sz="2400" dirty="0" smtClean="0"/>
              <a:t>	</a:t>
            </a:r>
          </a:p>
          <a:p>
            <a:pPr marL="0" indent="0" algn="just">
              <a:buNone/>
            </a:pPr>
            <a:r>
              <a:rPr lang="tr-TR" sz="2400" dirty="0" smtClean="0"/>
              <a:t>	Anlık veya geçmişe dönük köprü geçişli seyahatlere ait mesafe ve seyahat süresi bilgisini verir.</a:t>
            </a:r>
            <a:endParaRPr lang="tr-TR" sz="2400" dirty="0"/>
          </a:p>
        </p:txBody>
      </p:sp>
      <p:pic>
        <p:nvPicPr>
          <p:cNvPr id="4" name="3 Resim" descr="ibb3.jpg"/>
          <p:cNvPicPr>
            <a:picLocks noChangeAspect="1"/>
          </p:cNvPicPr>
          <p:nvPr/>
        </p:nvPicPr>
        <p:blipFill>
          <a:blip r:embed="rId2" cstate="print"/>
          <a:stretch>
            <a:fillRect/>
          </a:stretch>
        </p:blipFill>
        <p:spPr>
          <a:xfrm>
            <a:off x="319087" y="1988840"/>
            <a:ext cx="8505825" cy="41243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713234"/>
          </a:xfrm>
        </p:spPr>
        <p:txBody>
          <a:bodyPr>
            <a:normAutofit fontScale="90000"/>
          </a:bodyPr>
          <a:lstStyle/>
          <a:p>
            <a:pPr algn="r"/>
            <a:r>
              <a:rPr lang="tr-TR" sz="2400" dirty="0" smtClean="0"/>
              <a:t/>
            </a:r>
            <a:br>
              <a:rPr lang="tr-TR" sz="2400" dirty="0" smtClean="0"/>
            </a:br>
            <a:r>
              <a:rPr lang="tr-TR" sz="2400" dirty="0" smtClean="0"/>
              <a:t/>
            </a:r>
            <a:br>
              <a:rPr lang="tr-TR" sz="2400" dirty="0" smtClean="0"/>
            </a:br>
            <a:r>
              <a:rPr lang="tr-TR" sz="3100" b="1" dirty="0" smtClean="0"/>
              <a:t>İBB </a:t>
            </a:r>
            <a:r>
              <a:rPr lang="tr-TR" sz="3100" b="1" dirty="0" err="1" smtClean="0"/>
              <a:t>CepTrafik</a:t>
            </a:r>
            <a:r>
              <a:rPr lang="tr-TR" sz="3100" b="1" dirty="0" smtClean="0"/>
              <a:t> </a:t>
            </a:r>
            <a:r>
              <a:rPr lang="tr-TR" dirty="0" smtClean="0"/>
              <a:t/>
            </a:r>
            <a:br>
              <a:rPr lang="tr-TR" dirty="0" smtClean="0"/>
            </a:br>
            <a:endParaRPr lang="tr-TR" dirty="0"/>
          </a:p>
        </p:txBody>
      </p:sp>
      <p:sp>
        <p:nvSpPr>
          <p:cNvPr id="3" name="2 İçerik Yer Tutucusu"/>
          <p:cNvSpPr>
            <a:spLocks noGrp="1"/>
          </p:cNvSpPr>
          <p:nvPr>
            <p:ph idx="1"/>
          </p:nvPr>
        </p:nvSpPr>
        <p:spPr>
          <a:xfrm>
            <a:off x="457200" y="908720"/>
            <a:ext cx="8229600" cy="5546088"/>
          </a:xfrm>
        </p:spPr>
        <p:txBody>
          <a:bodyPr>
            <a:normAutofit fontScale="77500" lnSpcReduction="20000"/>
          </a:bodyPr>
          <a:lstStyle/>
          <a:p>
            <a:pPr>
              <a:buNone/>
            </a:pPr>
            <a:r>
              <a:rPr lang="tr-TR" dirty="0" smtClean="0"/>
              <a:t> </a:t>
            </a:r>
          </a:p>
          <a:p>
            <a:pPr lvl="0" algn="just"/>
            <a:r>
              <a:rPr lang="tr-TR" sz="3100" dirty="0" smtClean="0"/>
              <a:t>İstanbul'da trafiğin anlık yoğunluk bilgisine ulaşılabilmekte,</a:t>
            </a:r>
          </a:p>
          <a:p>
            <a:pPr lvl="0" algn="just"/>
            <a:r>
              <a:rPr lang="tr-TR" sz="3100" dirty="0" smtClean="0"/>
              <a:t>İstanbul'un farklı noktalarındaki tüm trafik kameralarına bağlanılıp anında görüntü alınabilmekte,</a:t>
            </a:r>
          </a:p>
          <a:p>
            <a:pPr lvl="0" algn="just"/>
            <a:r>
              <a:rPr lang="tr-TR" sz="3100" dirty="0" smtClean="0"/>
              <a:t>Sıklıkla kullanılan kameralar favorilere eklenip, bu görüntülere kısa yol tuşlarıyla ulaşılabilmekte,</a:t>
            </a:r>
          </a:p>
          <a:p>
            <a:pPr lvl="0" algn="just"/>
            <a:r>
              <a:rPr lang="tr-TR" sz="3100" dirty="0" smtClean="0"/>
              <a:t>Kısa yol tuşlarıyla; bulunulan konum görülebilmekte, haritanın neresinde olursa olsun İstanbul'un her iki köprüsüne göre konumlandırılabilmekte, favori kameralara geçiş yapılabilmekte,</a:t>
            </a:r>
          </a:p>
          <a:p>
            <a:pPr lvl="0" algn="just"/>
            <a:r>
              <a:rPr lang="tr-TR" sz="3100" dirty="0" smtClean="0"/>
              <a:t>Kameralar kapatılarak sadece yoğunluk haritasına ulaşılabilmekte,</a:t>
            </a:r>
          </a:p>
          <a:p>
            <a:pPr lvl="0" algn="just"/>
            <a:r>
              <a:rPr lang="tr-TR" sz="3100" dirty="0" smtClean="0"/>
              <a:t>Harita üzerinde yer araması yapılarak, o mevkideki filtrelenen ayrıntılar görüntülenebilmektedir.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0648"/>
            <a:ext cx="8229600" cy="1399032"/>
          </a:xfrm>
        </p:spPr>
        <p:txBody>
          <a:bodyPr>
            <a:normAutofit fontScale="90000"/>
          </a:bodyPr>
          <a:lstStyle/>
          <a:p>
            <a:pPr algn="r"/>
            <a:r>
              <a:rPr lang="tr-TR" dirty="0" smtClean="0"/>
              <a:t/>
            </a:r>
            <a:br>
              <a:rPr lang="tr-TR" dirty="0" smtClean="0"/>
            </a:br>
            <a:r>
              <a:rPr lang="tr-TR" sz="3100" b="1" dirty="0" smtClean="0"/>
              <a:t>2.TRAFİK YÖNETİM SİSTEMİLERİ</a:t>
            </a:r>
            <a:r>
              <a:rPr lang="tr-TR" dirty="0" smtClean="0"/>
              <a:t/>
            </a:r>
            <a:br>
              <a:rPr lang="tr-TR" dirty="0" smtClean="0"/>
            </a:br>
            <a:endParaRPr lang="tr-TR" dirty="0"/>
          </a:p>
        </p:txBody>
      </p:sp>
      <p:sp>
        <p:nvSpPr>
          <p:cNvPr id="3" name="2 İçerik Yer Tutucusu"/>
          <p:cNvSpPr>
            <a:spLocks noGrp="1"/>
          </p:cNvSpPr>
          <p:nvPr>
            <p:ph idx="1"/>
          </p:nvPr>
        </p:nvSpPr>
        <p:spPr/>
        <p:txBody>
          <a:bodyPr>
            <a:normAutofit lnSpcReduction="10000"/>
          </a:bodyPr>
          <a:lstStyle/>
          <a:p>
            <a:pPr marL="0" indent="0" algn="just">
              <a:buNone/>
            </a:pPr>
            <a:r>
              <a:rPr lang="tr-TR" sz="2800" dirty="0" smtClean="0"/>
              <a:t>Trafik yönetimi, işletimi ve denetimi;</a:t>
            </a:r>
          </a:p>
          <a:p>
            <a:pPr marL="0" indent="0" algn="just">
              <a:buNone/>
            </a:pPr>
            <a:r>
              <a:rPr lang="tr-TR" sz="2800" dirty="0" smtClean="0"/>
              <a:t>	Trafikte verimliliği sağlamak, hizmet kalitesini artırmak, trafik sıkışıklığını azaltmak amacıyla kullanılan AUS uygulamalarıdır. Bu sistemlerle trafik ışıklarının etkin kullanımı, sürücülerin tehlikeli durumlar karşısında önlemleri zamanında alması için uyarılması, dinamik trafik bilgi sistemlerinden gelen veriler ile gidilen güzergah hakkında bilgiler verilmesi ve trafik akışında süreklilik sağlanması amaçlanmaktadır. </a:t>
            </a:r>
          </a:p>
          <a:p>
            <a:pPr marL="0" indent="0" algn="just">
              <a:buNone/>
            </a:pPr>
            <a:endParaRPr lang="tr-TR" sz="2800" dirty="0" smtClean="0"/>
          </a:p>
          <a:p>
            <a:pPr marL="0" indent="0" algn="just">
              <a:buNone/>
            </a:pPr>
            <a:endParaRPr lang="tr-TR" sz="28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5904656"/>
          </a:xfrm>
        </p:spPr>
        <p:txBody>
          <a:bodyPr>
            <a:normAutofit/>
          </a:bodyPr>
          <a:lstStyle/>
          <a:p>
            <a:pPr marL="0" indent="0" algn="just">
              <a:buNone/>
            </a:pPr>
            <a:r>
              <a:rPr lang="tr-TR" sz="2400" dirty="0" smtClean="0"/>
              <a:t>	</a:t>
            </a:r>
            <a:r>
              <a:rPr lang="tr-TR" sz="2400" dirty="0" err="1" smtClean="0"/>
              <a:t>AUS’nin</a:t>
            </a:r>
            <a:r>
              <a:rPr lang="tr-TR" sz="2400" dirty="0" smtClean="0"/>
              <a:t> ortaya çıkmasının başlıca amacının trafik yönetimi olduğu söylenebilir. En geniş anlamıyla akıllı ulaşım sistemlerinin ilk örneği trafik ışıklarıdır. Bugün kullanıldığı anlamıyla akıllı ulaşım sistemlerinin gelişimine hız kazandıran icatların en önemlisi sayılan manyetik </a:t>
            </a:r>
            <a:r>
              <a:rPr lang="tr-TR" sz="2400" dirty="0" err="1" smtClean="0"/>
              <a:t>loop</a:t>
            </a:r>
            <a:r>
              <a:rPr lang="tr-TR" sz="2400" dirty="0" smtClean="0"/>
              <a:t> </a:t>
            </a:r>
            <a:r>
              <a:rPr lang="tr-TR" sz="2400" dirty="0" err="1" smtClean="0"/>
              <a:t>dedektörü</a:t>
            </a:r>
            <a:r>
              <a:rPr lang="tr-TR" sz="2400" dirty="0" smtClean="0"/>
              <a:t> (</a:t>
            </a:r>
            <a:r>
              <a:rPr lang="tr-TR" sz="2400" dirty="0" err="1" smtClean="0"/>
              <a:t>magnetic</a:t>
            </a:r>
            <a:r>
              <a:rPr lang="tr-TR" sz="2400" dirty="0" smtClean="0"/>
              <a:t>/</a:t>
            </a:r>
            <a:r>
              <a:rPr lang="tr-TR" sz="2400" dirty="0" err="1" smtClean="0"/>
              <a:t>inductive</a:t>
            </a:r>
            <a:r>
              <a:rPr lang="tr-TR" sz="2400" dirty="0" smtClean="0"/>
              <a:t> </a:t>
            </a:r>
            <a:r>
              <a:rPr lang="tr-TR" sz="2400" dirty="0" err="1" smtClean="0"/>
              <a:t>loop</a:t>
            </a:r>
            <a:r>
              <a:rPr lang="tr-TR" sz="2400" dirty="0" smtClean="0"/>
              <a:t> </a:t>
            </a:r>
            <a:r>
              <a:rPr lang="tr-TR" sz="2400" dirty="0" err="1" smtClean="0"/>
              <a:t>detector</a:t>
            </a:r>
            <a:r>
              <a:rPr lang="tr-TR" sz="2400" dirty="0" smtClean="0"/>
              <a:t>) gibi aynı zamanlarda kullanıma geçen kırmızı ışık kameraları, değişken mesaj işaretleri ve değişken hız sınırı levhaları trafik yönetimi, işletimi ve denetimine yöneliktir. . Dünyada bu işaretlerin en yaygın ve işlevsel olarak kullanıldığı ülkelerden ikisi olan Almanya ve ABD bu itibarla örnek alınmalıdır. Bu ülkelerde kameralar, tünel yönetim sistemleri, yoğunluk saatlerinde ücretlendirme gibi trafik yönetimi ve denetimine yönelik çeşitli uygulamalar mevcuttur. </a:t>
            </a:r>
          </a:p>
          <a:p>
            <a:pPr marL="0" indent="0" algn="just">
              <a:buNone/>
            </a:pPr>
            <a:endParaRPr lang="tr-TR"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762112"/>
          </a:xfrm>
        </p:spPr>
        <p:txBody>
          <a:bodyPr>
            <a:normAutofit fontScale="77500" lnSpcReduction="20000"/>
          </a:bodyPr>
          <a:lstStyle/>
          <a:p>
            <a:pPr marL="0" indent="0" algn="just">
              <a:buNone/>
            </a:pPr>
            <a:r>
              <a:rPr lang="tr-TR" sz="3100" dirty="0" smtClean="0"/>
              <a:t>	</a:t>
            </a:r>
          </a:p>
          <a:p>
            <a:pPr marL="0" indent="0" algn="just">
              <a:buNone/>
            </a:pPr>
            <a:r>
              <a:rPr lang="tr-TR" sz="3100" dirty="0" smtClean="0"/>
              <a:t>	</a:t>
            </a:r>
          </a:p>
          <a:p>
            <a:pPr marL="0" indent="0" algn="just">
              <a:buNone/>
            </a:pPr>
            <a:r>
              <a:rPr lang="tr-TR" sz="3100" dirty="0" smtClean="0"/>
              <a:t>	Verilerin toplanmasında </a:t>
            </a:r>
            <a:r>
              <a:rPr lang="tr-TR" sz="3100" dirty="0" err="1" smtClean="0"/>
              <a:t>sensörler</a:t>
            </a:r>
            <a:r>
              <a:rPr lang="tr-TR" sz="3100" dirty="0" smtClean="0"/>
              <a:t> ve kameralar kullanılmaktadır. Elde edilen bu veriler trafiğin izlendiği ve yönetildiği trafik yönetim merkezlerine iletilerek işlenmekte ve Değişken Mesaj İşaretleri (DMİ), bilgi radyosu gibi trafik bilgisinin dağıtılmasına yarayan araçlar vasıtasıyla sürücülere anlık trafik bilgisi olarak aktarılmaktadır. Böylece sürücüler trafik kazaları, yoğunluk, hava ve yol durumu gibi trafiği etkileyen olaylardan haberdar edilmekte, trafiğin alternatif güzergâhlara yönelmesi ve yol ağı kapasitesinin etkin olarak kullanılması sağlanmaktadır. Ayrıca, bu yönetim merkezlerinin sorumlu olduğu alanlarda kaza ve acil durumlar olması halinde müdahale edecek ilgili kurumlar haberdar edilmektedir.</a:t>
            </a:r>
          </a:p>
          <a:p>
            <a:pPr>
              <a:buNone/>
            </a:pP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bb4.jpg"/>
          <p:cNvPicPr>
            <a:picLocks noGrp="1" noChangeAspect="1"/>
          </p:cNvPicPr>
          <p:nvPr>
            <p:ph idx="1"/>
          </p:nvPr>
        </p:nvPicPr>
        <p:blipFill>
          <a:blip r:embed="rId2" cstate="print"/>
          <a:stretch>
            <a:fillRect/>
          </a:stretch>
        </p:blipFill>
        <p:spPr>
          <a:xfrm>
            <a:off x="1440824" y="1882775"/>
            <a:ext cx="6262352" cy="4572000"/>
          </a:xfrm>
        </p:spPr>
      </p:pic>
      <p:sp>
        <p:nvSpPr>
          <p:cNvPr id="5" name="4 Dikdörtgen"/>
          <p:cNvSpPr/>
          <p:nvPr/>
        </p:nvSpPr>
        <p:spPr>
          <a:xfrm>
            <a:off x="3419872" y="548680"/>
            <a:ext cx="5363969" cy="461665"/>
          </a:xfrm>
          <a:prstGeom prst="rect">
            <a:avLst/>
          </a:prstGeom>
        </p:spPr>
        <p:txBody>
          <a:bodyPr wrap="none">
            <a:spAutoFit/>
          </a:bodyPr>
          <a:lstStyle/>
          <a:p>
            <a:pPr algn="r"/>
            <a:r>
              <a:rPr lang="tr-TR" sz="2400" b="1" dirty="0" smtClean="0"/>
              <a:t>Dünyadaki trafik kontrol merkezleri</a:t>
            </a:r>
            <a:endParaRPr lang="tr-TR"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569218"/>
          </a:xfrm>
        </p:spPr>
        <p:txBody>
          <a:bodyPr>
            <a:normAutofit/>
          </a:bodyPr>
          <a:lstStyle/>
          <a:p>
            <a:pPr algn="r"/>
            <a:r>
              <a:rPr lang="tr-TR" sz="2800" b="1" dirty="0" smtClean="0"/>
              <a:t>Aktif Trafik Yönetim Sistemleri</a:t>
            </a:r>
            <a:endParaRPr lang="tr-TR" sz="2800" b="1" dirty="0"/>
          </a:p>
        </p:txBody>
      </p:sp>
      <p:sp>
        <p:nvSpPr>
          <p:cNvPr id="3" name="2 İçerik Yer Tutucusu"/>
          <p:cNvSpPr>
            <a:spLocks noGrp="1"/>
          </p:cNvSpPr>
          <p:nvPr>
            <p:ph idx="1"/>
          </p:nvPr>
        </p:nvSpPr>
        <p:spPr>
          <a:xfrm>
            <a:off x="457200" y="836712"/>
            <a:ext cx="8229600" cy="5616624"/>
          </a:xfrm>
        </p:spPr>
        <p:txBody>
          <a:bodyPr>
            <a:normAutofit/>
          </a:bodyPr>
          <a:lstStyle/>
          <a:p>
            <a:pPr marL="0" indent="0" algn="just">
              <a:buNone/>
            </a:pPr>
            <a:r>
              <a:rPr lang="tr-TR" sz="2400" b="1" dirty="0" smtClean="0"/>
              <a:t>Dinamik Trafik Işıkları</a:t>
            </a:r>
          </a:p>
          <a:p>
            <a:pPr marL="0" indent="0" algn="just">
              <a:buNone/>
            </a:pPr>
            <a:r>
              <a:rPr lang="tr-TR" sz="2400" dirty="0" smtClean="0"/>
              <a:t>	Özellikle büyükşehirlerde, trafiğin akıcılığının sağlanması için, normal seyir hızında giden bir aracın bir defa yeşil ışıkta geçtikten sonra her kavşakta yeşil ışığa denk gelmesini sağlayan “</a:t>
            </a:r>
            <a:r>
              <a:rPr lang="tr-TR" sz="2400" dirty="0" err="1" smtClean="0"/>
              <a:t>green</a:t>
            </a:r>
            <a:r>
              <a:rPr lang="tr-TR" sz="2400" dirty="0" smtClean="0"/>
              <a:t> </a:t>
            </a:r>
            <a:r>
              <a:rPr lang="tr-TR" sz="2400" dirty="0" err="1" smtClean="0"/>
              <a:t>line</a:t>
            </a:r>
            <a:r>
              <a:rPr lang="tr-TR" sz="2400" dirty="0" smtClean="0"/>
              <a:t>” yani yeşil hatlar oluşturulması şarttır. Ancak bunu sağlamak önceden belirlenmiş senaryolarla her zaman mümkün olmamaktadır. Bu da sık kilitlenen kavşaklarda ve çevrelerinde trafik ışıklarının olağanüstü durumlara uyum sağlayabilecek şekilde dinamik yönetimini gerekli kılmaktadır.</a:t>
            </a:r>
          </a:p>
          <a:p>
            <a:pPr algn="just">
              <a:buNone/>
            </a:pP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6021288"/>
          </a:xfrm>
        </p:spPr>
        <p:txBody>
          <a:bodyPr>
            <a:normAutofit/>
          </a:bodyPr>
          <a:lstStyle/>
          <a:p>
            <a:pPr marL="0" indent="0" algn="just">
              <a:buNone/>
            </a:pPr>
            <a:r>
              <a:rPr lang="tr-TR" sz="2400" dirty="0" smtClean="0"/>
              <a:t>	</a:t>
            </a:r>
            <a:r>
              <a:rPr lang="tr-TR" sz="2400" b="1" dirty="0" smtClean="0"/>
              <a:t>SCATS (Sydney </a:t>
            </a:r>
            <a:r>
              <a:rPr lang="tr-TR" sz="2400" b="1" dirty="0" err="1" smtClean="0"/>
              <a:t>Coordinated</a:t>
            </a:r>
            <a:r>
              <a:rPr lang="tr-TR" sz="2400" b="1" dirty="0" smtClean="0"/>
              <a:t> </a:t>
            </a:r>
            <a:r>
              <a:rPr lang="tr-TR" sz="2400" b="1" dirty="0" err="1" smtClean="0"/>
              <a:t>Adaptive</a:t>
            </a:r>
            <a:r>
              <a:rPr lang="tr-TR" sz="2400" b="1" dirty="0" smtClean="0"/>
              <a:t> </a:t>
            </a:r>
            <a:r>
              <a:rPr lang="tr-TR" sz="2400" b="1" dirty="0" err="1" smtClean="0"/>
              <a:t>Traffic</a:t>
            </a:r>
            <a:r>
              <a:rPr lang="tr-TR" sz="2400" b="1" dirty="0" smtClean="0"/>
              <a:t> </a:t>
            </a:r>
            <a:r>
              <a:rPr lang="tr-TR" sz="2400" b="1" dirty="0" err="1" smtClean="0"/>
              <a:t>System</a:t>
            </a:r>
            <a:r>
              <a:rPr lang="tr-TR" sz="2400" b="1" dirty="0" smtClean="0"/>
              <a:t>)</a:t>
            </a:r>
            <a:endParaRPr lang="tr-TR" sz="2400" dirty="0" smtClean="0"/>
          </a:p>
          <a:p>
            <a:pPr marL="0" indent="0" algn="just">
              <a:buNone/>
            </a:pPr>
            <a:r>
              <a:rPr lang="tr-TR" sz="2400" dirty="0" smtClean="0"/>
              <a:t>SCATS; haftanın günlerine ve saatlerine göre her bir kavşak için önceden belirlenen programları uygulayabilmenin yanı sıra olağanüstü durumlara, olaylara ve kazalara göre de trafik ışığı zamanlamalarını değiştirebilmekte; büyük çaplı organizasyonların gerçekleştiği arterlerde trafik akışını iyileştirmeye yönelik olarak </a:t>
            </a:r>
            <a:r>
              <a:rPr lang="tr-TR" sz="2400" dirty="0" err="1" smtClean="0"/>
              <a:t>manuel</a:t>
            </a:r>
            <a:r>
              <a:rPr lang="tr-TR" sz="2400" dirty="0" smtClean="0"/>
              <a:t> müdahaleleri de kabul edebilmekte; kırmızı ışıkta onlarca araç beklerken boş bir yola yanan yeşil ışığın süresini kısaltma gibi önlemleri de otomatik olarak alabilmektedir. Otobüs ve tramvay gibi toplu taşıma araçlarına geçiş önceliği sağlayacak şekilde trafik ışıkları dinamik olarak </a:t>
            </a:r>
            <a:r>
              <a:rPr lang="tr-TR" sz="2400" dirty="0" err="1" smtClean="0"/>
              <a:t>yönetilebilmektedirr</a:t>
            </a:r>
            <a:r>
              <a:rPr lang="tr-TR" sz="2400" dirty="0" smtClean="0"/>
              <a:t>.</a:t>
            </a:r>
            <a:endParaRPr lang="tr-TR"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64704"/>
            <a:ext cx="8229600" cy="4572000"/>
          </a:xfrm>
        </p:spPr>
        <p:txBody>
          <a:bodyPr>
            <a:normAutofit/>
          </a:bodyPr>
          <a:lstStyle/>
          <a:p>
            <a:pPr marL="0" indent="0" algn="just">
              <a:buNone/>
            </a:pPr>
            <a:r>
              <a:rPr lang="tr-TR" sz="2400" dirty="0" smtClean="0"/>
              <a:t>	ilk olarak 1963 yılında uygulamaya geçmiş, zaman içinde teknolojisini sürekli yenileyerek önce Avustralya’nın diğer şehirlerinde, ardından dünya çapında kullanılmaya başlanmıştır. Haziran 2012 itibariyle ABD, Brezilya, Çin, Güney Afrika, İran, Polonya ve Singapur’un da dahil olduğu toplam 27 ülkede, 263 şehirde, 35 binin üzerinde kavşakta patentli olarak uygulanmaktadır.</a:t>
            </a:r>
            <a:endParaRPr lang="tr-TR" sz="2400" dirty="0"/>
          </a:p>
        </p:txBody>
      </p:sp>
      <p:pic>
        <p:nvPicPr>
          <p:cNvPr id="4" name="Picture 2"/>
          <p:cNvPicPr/>
          <p:nvPr/>
        </p:nvPicPr>
        <p:blipFill>
          <a:blip r:embed="rId2" cstate="print"/>
          <a:srcRect/>
          <a:stretch>
            <a:fillRect/>
          </a:stretch>
        </p:blipFill>
        <p:spPr bwMode="auto">
          <a:xfrm>
            <a:off x="611560" y="4005064"/>
            <a:ext cx="3960440" cy="2289289"/>
          </a:xfrm>
          <a:prstGeom prst="rect">
            <a:avLst/>
          </a:prstGeom>
          <a:noFill/>
        </p:spPr>
      </p:pic>
      <p:pic>
        <p:nvPicPr>
          <p:cNvPr id="5" name="4 Resim"/>
          <p:cNvPicPr/>
          <p:nvPr/>
        </p:nvPicPr>
        <p:blipFill>
          <a:blip r:embed="rId3" cstate="print"/>
          <a:srcRect/>
          <a:stretch>
            <a:fillRect/>
          </a:stretch>
        </p:blipFill>
        <p:spPr bwMode="auto">
          <a:xfrm>
            <a:off x="4860032" y="4077072"/>
            <a:ext cx="3600400" cy="22420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67494"/>
            <a:ext cx="8686800" cy="857250"/>
          </a:xfrm>
        </p:spPr>
        <p:txBody>
          <a:bodyPr>
            <a:normAutofit fontScale="90000"/>
          </a:bodyPr>
          <a:lstStyle/>
          <a:p>
            <a:pPr algn="r"/>
            <a:r>
              <a:rPr lang="tr-TR" sz="3100" b="1" dirty="0" smtClean="0"/>
              <a:t/>
            </a:r>
            <a:br>
              <a:rPr lang="tr-TR" sz="3100" b="1" dirty="0" smtClean="0"/>
            </a:br>
            <a:r>
              <a:rPr lang="tr-TR" sz="3100" b="1" dirty="0" smtClean="0"/>
              <a:t>Türkiye’de Trafik Yönetimi, İşletimi ve Denetimi</a:t>
            </a:r>
            <a:r>
              <a:rPr lang="tr-TR" dirty="0" smtClean="0"/>
              <a:t/>
            </a:r>
            <a:br>
              <a:rPr lang="tr-TR" dirty="0" smtClean="0"/>
            </a:br>
            <a:endParaRPr lang="tr-TR" dirty="0"/>
          </a:p>
        </p:txBody>
      </p:sp>
      <p:sp>
        <p:nvSpPr>
          <p:cNvPr id="3" name="2 İçerik Yer Tutucusu"/>
          <p:cNvSpPr>
            <a:spLocks noGrp="1"/>
          </p:cNvSpPr>
          <p:nvPr>
            <p:ph idx="1"/>
          </p:nvPr>
        </p:nvSpPr>
        <p:spPr>
          <a:xfrm>
            <a:off x="457200" y="980728"/>
            <a:ext cx="8229600" cy="5474080"/>
          </a:xfrm>
        </p:spPr>
        <p:txBody>
          <a:bodyPr>
            <a:normAutofit/>
          </a:bodyPr>
          <a:lstStyle/>
          <a:p>
            <a:pPr marL="0" indent="0" algn="just">
              <a:buNone/>
            </a:pPr>
            <a:r>
              <a:rPr lang="tr-TR" sz="2400" dirty="0" smtClean="0"/>
              <a:t>	Ülkemizde trafiğin yönetimi, işletimi ve denetiminden sorumlu olan Karayolları Genel Müdürlüğü, Emniyet Genel Müdürlüğü ve yerel idareler tarafından bu sistemler kurulmakta ve işletilmektedir.</a:t>
            </a:r>
          </a:p>
          <a:p>
            <a:pPr marL="0" indent="0" algn="just">
              <a:buNone/>
            </a:pPr>
            <a:r>
              <a:rPr lang="tr-TR" sz="2400" dirty="0" smtClean="0"/>
              <a:t>	Karayolları Genel Müdürlüğü sorumluluk alanında  kurulan Trafik Yönetim Merkezleri ;</a:t>
            </a:r>
          </a:p>
          <a:p>
            <a:pPr marL="0" indent="0" algn="just">
              <a:buNone/>
            </a:pPr>
            <a:r>
              <a:rPr lang="tr-TR" sz="2400" dirty="0" smtClean="0"/>
              <a:t>İzmir Bölge Müdürlüğü ,</a:t>
            </a:r>
          </a:p>
          <a:p>
            <a:pPr marL="0" indent="0" algn="just">
              <a:buNone/>
            </a:pPr>
            <a:r>
              <a:rPr lang="tr-TR" sz="2400" dirty="0" smtClean="0"/>
              <a:t>Mersin Bölge Müdürlüğü , </a:t>
            </a:r>
          </a:p>
          <a:p>
            <a:pPr marL="0" indent="0" algn="just">
              <a:buNone/>
            </a:pPr>
            <a:r>
              <a:rPr lang="tr-TR" sz="2400" dirty="0" smtClean="0"/>
              <a:t>İstanbul Bölge Müdürlüğü </a:t>
            </a:r>
          </a:p>
          <a:p>
            <a:pPr marL="0" indent="0" algn="just">
              <a:buNone/>
            </a:pPr>
            <a:r>
              <a:rPr lang="tr-TR" sz="2400" dirty="0" smtClean="0"/>
              <a:t>Ankara Bölge Müdürlüğü kurulmuştur.</a:t>
            </a:r>
          </a:p>
          <a:p>
            <a:pPr marL="0" indent="0" algn="just">
              <a:buNone/>
            </a:pPr>
            <a:r>
              <a:rPr lang="tr-TR" sz="2400" dirty="0" smtClean="0"/>
              <a:t>	Bu merkezlere bağlı meteoroloji </a:t>
            </a:r>
            <a:r>
              <a:rPr lang="tr-TR" sz="2400" dirty="0" err="1" smtClean="0"/>
              <a:t>sensörleri</a:t>
            </a:r>
            <a:r>
              <a:rPr lang="tr-TR" sz="2400" dirty="0" smtClean="0"/>
              <a:t>, değişken mesaj işaretleri ve kameralar bulunmaktadır.</a:t>
            </a:r>
            <a:endParaRPr lang="tr-TR"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688632"/>
          </a:xfrm>
        </p:spPr>
        <p:txBody>
          <a:bodyPr>
            <a:normAutofit fontScale="85000" lnSpcReduction="20000"/>
          </a:bodyPr>
          <a:lstStyle/>
          <a:p>
            <a:pPr marL="0" indent="0" algn="just">
              <a:buNone/>
            </a:pPr>
            <a:r>
              <a:rPr lang="tr-TR" dirty="0" smtClean="0"/>
              <a:t>		</a:t>
            </a:r>
          </a:p>
          <a:p>
            <a:pPr marL="0" indent="0" algn="just">
              <a:buNone/>
            </a:pPr>
            <a:r>
              <a:rPr lang="tr-TR" dirty="0" smtClean="0"/>
              <a:t>	Günümüzde Akıllı Ulaşım Sistemleri (AUS) kapsamındaki uygulamalar; dar anlamda kendi veri yolu (ITS </a:t>
            </a:r>
            <a:r>
              <a:rPr lang="tr-TR" dirty="0" err="1" smtClean="0"/>
              <a:t>bus</a:t>
            </a:r>
            <a:r>
              <a:rPr lang="tr-TR" dirty="0" smtClean="0"/>
              <a:t> /CAN </a:t>
            </a:r>
            <a:r>
              <a:rPr lang="tr-TR" dirty="0" err="1" smtClean="0"/>
              <a:t>bus</a:t>
            </a:r>
            <a:r>
              <a:rPr lang="tr-TR" dirty="0" smtClean="0"/>
              <a:t>) ve yerel haberleşme ağları (LAN) üzerinden, geniş anlamda ise internet (WAN) üzerinden ulaşılabilen hizmetler olma </a:t>
            </a:r>
            <a:r>
              <a:rPr lang="tr-TR" dirty="0" err="1" smtClean="0"/>
              <a:t>niteliğene</a:t>
            </a:r>
            <a:r>
              <a:rPr lang="tr-TR" dirty="0" smtClean="0"/>
              <a:t> kavuşmuştur. Gelişmiş ülkelerde bu kapsamdaki uygulamalar bir ‘</a:t>
            </a:r>
            <a:r>
              <a:rPr lang="tr-TR" b="1" dirty="0" smtClean="0"/>
              <a:t>AUS strateji planı</a:t>
            </a:r>
            <a:r>
              <a:rPr lang="tr-TR" dirty="0" smtClean="0"/>
              <a:t>’ ile belirlenen kısa, orta ve uzun vadeli hedefler doğrultusunda hazırlanan ‘</a:t>
            </a:r>
            <a:r>
              <a:rPr lang="tr-TR" b="1" dirty="0" smtClean="0"/>
              <a:t>AUS </a:t>
            </a:r>
            <a:r>
              <a:rPr lang="tr-TR" b="1" dirty="0" err="1" smtClean="0"/>
              <a:t>master</a:t>
            </a:r>
            <a:r>
              <a:rPr lang="tr-TR" b="1" dirty="0" smtClean="0"/>
              <a:t> planı</a:t>
            </a:r>
            <a:r>
              <a:rPr lang="tr-TR" dirty="0" smtClean="0"/>
              <a:t>’ çerçevesinde planlamakta ve buna paralel olarak geliştirilen bir </a:t>
            </a:r>
            <a:r>
              <a:rPr lang="tr-TR" b="1" dirty="0" smtClean="0"/>
              <a:t>‘AUS Sistem </a:t>
            </a:r>
            <a:r>
              <a:rPr lang="tr-TR" b="1" dirty="0" err="1" smtClean="0"/>
              <a:t>Mimarisi</a:t>
            </a:r>
            <a:r>
              <a:rPr lang="tr-TR" dirty="0" err="1" smtClean="0"/>
              <a:t>’ile</a:t>
            </a:r>
            <a:r>
              <a:rPr lang="tr-TR" dirty="0" smtClean="0"/>
              <a:t> hayata geçirilmektedir. AUS strateji planları ayni zamanda gelişmiş ülkelerin ‘Bilgi Toplumu’ hedefine ulaşmak için takip ettikleri ‘IT Stratejileri’nin de önemli bir ayağını oluşturmaktadır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nvPr>
        </p:nvGraphicFramePr>
        <p:xfrm>
          <a:off x="457200" y="1268763"/>
          <a:ext cx="8229600" cy="3931920"/>
        </p:xfrm>
        <a:graphic>
          <a:graphicData uri="http://schemas.openxmlformats.org/drawingml/2006/table">
            <a:tbl>
              <a:tblPr firstRow="1" bandRow="1">
                <a:tableStyleId>{5C22544A-7EE6-4342-B048-85BDC9FD1C3A}</a:tableStyleId>
              </a:tblPr>
              <a:tblGrid>
                <a:gridCol w="4114800"/>
                <a:gridCol w="4114800"/>
              </a:tblGrid>
              <a:tr h="625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Sistemler  </a:t>
                      </a:r>
                    </a:p>
                    <a:p>
                      <a:endParaRPr lang="tr-TR" dirty="0"/>
                    </a:p>
                  </a:txBody>
                  <a:tcPr/>
                </a:tc>
                <a:tc>
                  <a:txBody>
                    <a:bodyPr/>
                    <a:lstStyle/>
                    <a:p>
                      <a:r>
                        <a:rPr lang="tr-TR" dirty="0" smtClean="0"/>
                        <a:t>Toplam(Adet) </a:t>
                      </a:r>
                      <a:endParaRPr lang="tr-TR" dirty="0"/>
                    </a:p>
                  </a:txBody>
                  <a:tcPr/>
                </a:tc>
              </a:tr>
              <a:tr h="362523">
                <a:tc>
                  <a:txBody>
                    <a:bodyPr/>
                    <a:lstStyle/>
                    <a:p>
                      <a:r>
                        <a:rPr lang="tr-TR" dirty="0" smtClean="0"/>
                        <a:t>Kamera    </a:t>
                      </a:r>
                    </a:p>
                  </a:txBody>
                  <a:tcPr/>
                </a:tc>
                <a:tc>
                  <a:txBody>
                    <a:bodyPr/>
                    <a:lstStyle/>
                    <a:p>
                      <a:r>
                        <a:rPr lang="tr-TR" dirty="0" smtClean="0"/>
                        <a:t>1633</a:t>
                      </a:r>
                      <a:endParaRPr lang="tr-TR" dirty="0"/>
                    </a:p>
                  </a:txBody>
                  <a:tcPr/>
                </a:tc>
              </a:tr>
              <a:tr h="362523">
                <a:tc>
                  <a:txBody>
                    <a:bodyPr/>
                    <a:lstStyle/>
                    <a:p>
                      <a:r>
                        <a:rPr lang="tr-TR" dirty="0" smtClean="0"/>
                        <a:t>Trafik algılayıcı</a:t>
                      </a:r>
                      <a:endParaRPr lang="tr-TR" dirty="0"/>
                    </a:p>
                  </a:txBody>
                  <a:tcPr/>
                </a:tc>
                <a:tc>
                  <a:txBody>
                    <a:bodyPr/>
                    <a:lstStyle/>
                    <a:p>
                      <a:r>
                        <a:rPr lang="tr-TR" dirty="0" smtClean="0"/>
                        <a:t>79</a:t>
                      </a:r>
                      <a:endParaRPr lang="tr-TR" dirty="0"/>
                    </a:p>
                  </a:txBody>
                  <a:tcPr/>
                </a:tc>
              </a:tr>
              <a:tr h="362523">
                <a:tc>
                  <a:txBody>
                    <a:bodyPr/>
                    <a:lstStyle/>
                    <a:p>
                      <a:r>
                        <a:rPr lang="tr-TR" dirty="0" smtClean="0"/>
                        <a:t>Olay algılama</a:t>
                      </a:r>
                      <a:r>
                        <a:rPr lang="tr-TR" baseline="0" dirty="0" smtClean="0"/>
                        <a:t> sistemi</a:t>
                      </a:r>
                      <a:endParaRPr lang="tr-TR" dirty="0"/>
                    </a:p>
                  </a:txBody>
                  <a:tcPr/>
                </a:tc>
                <a:tc>
                  <a:txBody>
                    <a:bodyPr/>
                    <a:lstStyle/>
                    <a:p>
                      <a:r>
                        <a:rPr lang="tr-TR" dirty="0" smtClean="0"/>
                        <a:t>65</a:t>
                      </a:r>
                      <a:endParaRPr lang="tr-TR" dirty="0"/>
                    </a:p>
                  </a:txBody>
                  <a:tcPr/>
                </a:tc>
              </a:tr>
              <a:tr h="362523">
                <a:tc>
                  <a:txBody>
                    <a:bodyPr/>
                    <a:lstStyle/>
                    <a:p>
                      <a:r>
                        <a:rPr lang="tr-TR" dirty="0" smtClean="0"/>
                        <a:t>Değişken trafik işareti</a:t>
                      </a:r>
                      <a:endParaRPr lang="tr-TR" dirty="0"/>
                    </a:p>
                  </a:txBody>
                  <a:tcPr/>
                </a:tc>
                <a:tc>
                  <a:txBody>
                    <a:bodyPr/>
                    <a:lstStyle/>
                    <a:p>
                      <a:r>
                        <a:rPr lang="tr-TR" dirty="0" smtClean="0"/>
                        <a:t>1002</a:t>
                      </a:r>
                      <a:endParaRPr lang="tr-TR" dirty="0"/>
                    </a:p>
                  </a:txBody>
                  <a:tcPr/>
                </a:tc>
              </a:tr>
              <a:tr h="362523">
                <a:tc>
                  <a:txBody>
                    <a:bodyPr/>
                    <a:lstStyle/>
                    <a:p>
                      <a:r>
                        <a:rPr lang="tr-TR" dirty="0" smtClean="0"/>
                        <a:t>Meteorolojik bilgi istasyonu </a:t>
                      </a:r>
                      <a:endParaRPr lang="tr-TR" dirty="0"/>
                    </a:p>
                  </a:txBody>
                  <a:tcPr/>
                </a:tc>
                <a:tc>
                  <a:txBody>
                    <a:bodyPr/>
                    <a:lstStyle/>
                    <a:p>
                      <a:r>
                        <a:rPr lang="tr-TR" dirty="0" smtClean="0"/>
                        <a:t>45</a:t>
                      </a:r>
                      <a:endParaRPr lang="tr-TR" dirty="0"/>
                    </a:p>
                  </a:txBody>
                  <a:tcPr/>
                </a:tc>
              </a:tr>
              <a:tr h="362523">
                <a:tc>
                  <a:txBody>
                    <a:bodyPr/>
                    <a:lstStyle/>
                    <a:p>
                      <a:r>
                        <a:rPr lang="tr-TR" dirty="0" smtClean="0"/>
                        <a:t>Değişken mesaj işareti </a:t>
                      </a:r>
                      <a:endParaRPr lang="tr-TR" dirty="0"/>
                    </a:p>
                  </a:txBody>
                  <a:tcPr/>
                </a:tc>
                <a:tc>
                  <a:txBody>
                    <a:bodyPr/>
                    <a:lstStyle/>
                    <a:p>
                      <a:r>
                        <a:rPr lang="tr-TR" dirty="0" smtClean="0"/>
                        <a:t>206</a:t>
                      </a:r>
                      <a:endParaRPr lang="tr-TR" dirty="0"/>
                    </a:p>
                  </a:txBody>
                  <a:tcPr/>
                </a:tc>
              </a:tr>
              <a:tr h="362523">
                <a:tc>
                  <a:txBody>
                    <a:bodyPr/>
                    <a:lstStyle/>
                    <a:p>
                      <a:r>
                        <a:rPr lang="tr-TR" dirty="0" smtClean="0"/>
                        <a:t>Tünel radyo sistemi </a:t>
                      </a:r>
                      <a:endParaRPr lang="tr-TR" dirty="0"/>
                    </a:p>
                  </a:txBody>
                  <a:tcPr/>
                </a:tc>
                <a:tc>
                  <a:txBody>
                    <a:bodyPr/>
                    <a:lstStyle/>
                    <a:p>
                      <a:r>
                        <a:rPr lang="tr-TR" dirty="0" smtClean="0"/>
                        <a:t>24</a:t>
                      </a:r>
                      <a:endParaRPr lang="tr-TR" dirty="0"/>
                    </a:p>
                  </a:txBody>
                  <a:tcPr/>
                </a:tc>
              </a:tr>
              <a:tr h="362523">
                <a:tc>
                  <a:txBody>
                    <a:bodyPr/>
                    <a:lstStyle/>
                    <a:p>
                      <a:r>
                        <a:rPr lang="tr-TR" dirty="0" smtClean="0"/>
                        <a:t>Trafik yönetim sistemi merkezi </a:t>
                      </a:r>
                      <a:endParaRPr lang="tr-TR" dirty="0"/>
                    </a:p>
                  </a:txBody>
                  <a:tcPr/>
                </a:tc>
                <a:tc>
                  <a:txBody>
                    <a:bodyPr/>
                    <a:lstStyle/>
                    <a:p>
                      <a:r>
                        <a:rPr lang="tr-TR" dirty="0" smtClean="0"/>
                        <a:t>4</a:t>
                      </a:r>
                      <a:endParaRPr lang="tr-TR" dirty="0"/>
                    </a:p>
                  </a:txBody>
                  <a:tcPr/>
                </a:tc>
              </a:tr>
              <a:tr h="362523">
                <a:tc>
                  <a:txBody>
                    <a:bodyPr/>
                    <a:lstStyle/>
                    <a:p>
                      <a:r>
                        <a:rPr lang="tr-TR" dirty="0" smtClean="0"/>
                        <a:t>Tünel kontrol merkezi </a:t>
                      </a:r>
                      <a:endParaRPr lang="tr-TR" dirty="0"/>
                    </a:p>
                  </a:txBody>
                  <a:tcPr/>
                </a:tc>
                <a:tc>
                  <a:txBody>
                    <a:bodyPr/>
                    <a:lstStyle/>
                    <a:p>
                      <a:r>
                        <a:rPr lang="tr-TR" dirty="0" smtClean="0"/>
                        <a:t>22</a:t>
                      </a:r>
                      <a:endParaRPr lang="tr-TR" dirty="0"/>
                    </a:p>
                  </a:txBody>
                  <a:tcPr/>
                </a:tc>
              </a:tr>
            </a:tbl>
          </a:graphicData>
        </a:graphic>
      </p:graphicFrame>
      <p:sp>
        <p:nvSpPr>
          <p:cNvPr id="8" name="7 Dikdörtgen"/>
          <p:cNvSpPr/>
          <p:nvPr/>
        </p:nvSpPr>
        <p:spPr>
          <a:xfrm>
            <a:off x="323528" y="5517232"/>
            <a:ext cx="8820472" cy="400110"/>
          </a:xfrm>
          <a:prstGeom prst="rect">
            <a:avLst/>
          </a:prstGeom>
        </p:spPr>
        <p:txBody>
          <a:bodyPr wrap="square">
            <a:spAutoFit/>
          </a:bodyPr>
          <a:lstStyle/>
          <a:p>
            <a:pPr algn="just"/>
            <a:r>
              <a:rPr lang="tr-TR" sz="2000" dirty="0" smtClean="0"/>
              <a:t>Karayolları sorumluluk alanlarında bulunan AUS bilgileri</a:t>
            </a:r>
          </a:p>
        </p:txBody>
      </p:sp>
      <p:sp>
        <p:nvSpPr>
          <p:cNvPr id="10" name="9 Dikdörtgen"/>
          <p:cNvSpPr/>
          <p:nvPr/>
        </p:nvSpPr>
        <p:spPr>
          <a:xfrm>
            <a:off x="395536" y="5949280"/>
            <a:ext cx="8568952" cy="523220"/>
          </a:xfrm>
          <a:prstGeom prst="rect">
            <a:avLst/>
          </a:prstGeom>
        </p:spPr>
        <p:txBody>
          <a:bodyPr wrap="square">
            <a:spAutoFit/>
          </a:bodyPr>
          <a:lstStyle/>
          <a:p>
            <a:r>
              <a:rPr lang="tr-TR" sz="1400" dirty="0" smtClean="0"/>
              <a:t>(Kaynak: 11’ İnci Ulaştırma Denizcilik Ve Haberleşme Şurası Karayolu  Çalışma Gurubu Raporu  2013)</a:t>
            </a:r>
            <a:endParaRPr lang="tr-TR"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6192688"/>
          </a:xfrm>
        </p:spPr>
        <p:txBody>
          <a:bodyPr>
            <a:normAutofit lnSpcReduction="10000"/>
          </a:bodyPr>
          <a:lstStyle/>
          <a:p>
            <a:pPr marL="0" indent="0" algn="just">
              <a:buNone/>
            </a:pPr>
            <a:r>
              <a:rPr lang="tr-TR" sz="2400" dirty="0" smtClean="0"/>
              <a:t>	Ayrıca Türkiye’nin birçok tünelinde tünel içi ve tünel dışını görüntüleyen kameralar, değişken mesaj işaretleri ile tünel kontrol ve alt kontrol merkezleri yer almaktadır.</a:t>
            </a:r>
          </a:p>
          <a:p>
            <a:pPr marL="0" indent="0" algn="just">
              <a:buNone/>
            </a:pPr>
            <a:r>
              <a:rPr lang="tr-TR" sz="2400" dirty="0" smtClean="0"/>
              <a:t>	İçişleri Bakanlığı tarafından il ve ilçelerde kurulan ve işletilen </a:t>
            </a:r>
            <a:r>
              <a:rPr lang="tr-TR" sz="2400" b="1" dirty="0" smtClean="0"/>
              <a:t>Kent Güvenlik Yönetim Sistemleri (MOBESE) </a:t>
            </a:r>
            <a:r>
              <a:rPr lang="tr-TR" sz="2400" dirty="0" smtClean="0"/>
              <a:t>kapsamında da </a:t>
            </a:r>
            <a:r>
              <a:rPr lang="tr-TR" sz="2400" b="1" dirty="0" smtClean="0"/>
              <a:t>“KGYS” </a:t>
            </a:r>
            <a:r>
              <a:rPr lang="tr-TR" sz="2400" dirty="0" smtClean="0"/>
              <a:t>merkezleri oluşturulmaktadır. Bu merkezler güvenlik işlevlerinin yanı sıra sağladıkları görüntüleme işlevi ile AUS uygulaması kapsamında değerlendirilebilir. Farklı noktalarda kurulmuş, 24 saat hizmet veren hareketli ve sabit kameralardan alınan görüntüler, fiber-optik kablolar ve kablosuz (WI-MAX) teknoloji ile KGYS Merkezlerine ulaşmaktadır. KGYS kapsamında kullanılan PTS (Plaka Tanıma Sistemi) ile araçların trafikte seyir halinde iken plakalarının otomatik olarak okunması ile kırmızı ışık ve hız ihlali yapan araçların tespiti ve sonrasında otomatik olarak cezai işlemlerin uygulanması sağlanmaktadır.</a:t>
            </a:r>
          </a:p>
          <a:p>
            <a:pPr marL="0" indent="0" algn="just">
              <a:buNone/>
            </a:pPr>
            <a:endParaRPr lang="tr-TR"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3928"/>
            <a:ext cx="8229600" cy="6050144"/>
          </a:xfrm>
        </p:spPr>
        <p:txBody>
          <a:bodyPr>
            <a:noAutofit/>
          </a:bodyPr>
          <a:lstStyle/>
          <a:p>
            <a:pPr marL="0" indent="0">
              <a:buNone/>
            </a:pPr>
            <a:r>
              <a:rPr lang="tr-TR" sz="2400" b="1" dirty="0" smtClean="0"/>
              <a:t>EDS; </a:t>
            </a:r>
          </a:p>
          <a:p>
            <a:pPr marL="0" indent="0">
              <a:buFont typeface="Wingdings" pitchFamily="2" charset="2"/>
              <a:buChar char="§"/>
            </a:pPr>
            <a:r>
              <a:rPr lang="tr-TR" sz="2400" dirty="0" smtClean="0"/>
              <a:t>Kırmızı ışık ihlal tespit sistemi,</a:t>
            </a:r>
          </a:p>
          <a:p>
            <a:pPr marL="0" indent="0">
              <a:buFont typeface="Wingdings" pitchFamily="2" charset="2"/>
              <a:buChar char="§"/>
            </a:pPr>
            <a:r>
              <a:rPr lang="tr-TR" sz="2400" dirty="0" smtClean="0"/>
              <a:t>Emniyet şeridi ihlal tespit sistemi, </a:t>
            </a:r>
          </a:p>
          <a:p>
            <a:pPr marL="0" indent="0">
              <a:buFont typeface="Wingdings" pitchFamily="2" charset="2"/>
              <a:buChar char="§"/>
            </a:pPr>
            <a:r>
              <a:rPr lang="tr-TR" sz="2400" dirty="0" smtClean="0"/>
              <a:t>Hız koridor ihlal tespit sistemi, </a:t>
            </a:r>
          </a:p>
          <a:p>
            <a:pPr marL="0" indent="0">
              <a:buFont typeface="Wingdings" pitchFamily="2" charset="2"/>
              <a:buChar char="§"/>
            </a:pPr>
            <a:r>
              <a:rPr lang="tr-TR" sz="2400" dirty="0" smtClean="0"/>
              <a:t>Park ihlali tespit sistemi, </a:t>
            </a:r>
          </a:p>
          <a:p>
            <a:pPr marL="0" indent="0">
              <a:buFont typeface="Wingdings" pitchFamily="2" charset="2"/>
              <a:buChar char="§"/>
            </a:pPr>
            <a:r>
              <a:rPr lang="tr-TR" sz="2400" dirty="0" smtClean="0"/>
              <a:t>Tramvay yolu ihlal tespit sistemi, </a:t>
            </a:r>
          </a:p>
          <a:p>
            <a:pPr marL="0" indent="0">
              <a:buFont typeface="Wingdings" pitchFamily="2" charset="2"/>
              <a:buChar char="§"/>
            </a:pPr>
            <a:r>
              <a:rPr lang="tr-TR" sz="2400" dirty="0" smtClean="0"/>
              <a:t>Yaya yolu ihlal tespit sistemi, </a:t>
            </a:r>
          </a:p>
          <a:p>
            <a:pPr marL="0" indent="0">
              <a:buFont typeface="Wingdings" pitchFamily="2" charset="2"/>
              <a:buChar char="§"/>
            </a:pPr>
            <a:r>
              <a:rPr lang="tr-TR" sz="2400" dirty="0" smtClean="0"/>
              <a:t>Ters yön ihlal tespit sistemi, </a:t>
            </a:r>
          </a:p>
          <a:p>
            <a:pPr marL="0" indent="0">
              <a:buFont typeface="Wingdings" pitchFamily="2" charset="2"/>
              <a:buChar char="§"/>
            </a:pPr>
            <a:r>
              <a:rPr lang="tr-TR" sz="2400" dirty="0" smtClean="0"/>
              <a:t>Tercihli yol ihlal tespit sistemi, </a:t>
            </a:r>
          </a:p>
          <a:p>
            <a:pPr marL="0" indent="0">
              <a:buFont typeface="Wingdings" pitchFamily="2" charset="2"/>
              <a:buChar char="§"/>
            </a:pPr>
            <a:r>
              <a:rPr lang="tr-TR" sz="2400" dirty="0" smtClean="0"/>
              <a:t>Mobil </a:t>
            </a:r>
            <a:r>
              <a:rPr lang="tr-TR" sz="2400" dirty="0" err="1" smtClean="0"/>
              <a:t>eds</a:t>
            </a:r>
            <a:r>
              <a:rPr lang="tr-TR" sz="2400" dirty="0" smtClean="0"/>
              <a:t> ihlal tespit sistemi  </a:t>
            </a:r>
          </a:p>
          <a:p>
            <a:pPr marL="0" indent="0">
              <a:buFont typeface="Wingdings" pitchFamily="2" charset="2"/>
              <a:buChar char="§"/>
            </a:pPr>
            <a:r>
              <a:rPr lang="tr-TR" sz="2400" dirty="0" smtClean="0"/>
              <a:t>Gabari tespit sistemi </a:t>
            </a:r>
          </a:p>
          <a:p>
            <a:pPr marL="0" indent="0">
              <a:buNone/>
            </a:pPr>
            <a:r>
              <a:rPr lang="tr-TR" sz="2400" dirty="0" smtClean="0"/>
              <a:t>gibi alt bileşenlerden  oluşmaktadır.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bb10.jpg"/>
          <p:cNvPicPr>
            <a:picLocks noGrp="1" noChangeAspect="1"/>
          </p:cNvPicPr>
          <p:nvPr>
            <p:ph idx="1"/>
          </p:nvPr>
        </p:nvPicPr>
        <p:blipFill>
          <a:blip r:embed="rId2" cstate="print"/>
          <a:stretch>
            <a:fillRect/>
          </a:stretch>
        </p:blipFill>
        <p:spPr>
          <a:xfrm>
            <a:off x="737809" y="764705"/>
            <a:ext cx="7668381" cy="5688632"/>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ibb5.jpg"/>
          <p:cNvPicPr>
            <a:picLocks noGrp="1" noChangeAspect="1"/>
          </p:cNvPicPr>
          <p:nvPr>
            <p:ph idx="1"/>
          </p:nvPr>
        </p:nvPicPr>
        <p:blipFill>
          <a:blip r:embed="rId2" cstate="print"/>
          <a:stretch>
            <a:fillRect/>
          </a:stretch>
        </p:blipFill>
        <p:spPr>
          <a:xfrm>
            <a:off x="457200" y="548680"/>
            <a:ext cx="8229600" cy="2333635"/>
          </a:xfrm>
        </p:spPr>
      </p:pic>
      <p:pic>
        <p:nvPicPr>
          <p:cNvPr id="7" name="6 Resim" descr="ibb6.jpg"/>
          <p:cNvPicPr>
            <a:picLocks noChangeAspect="1"/>
          </p:cNvPicPr>
          <p:nvPr/>
        </p:nvPicPr>
        <p:blipFill>
          <a:blip r:embed="rId3" cstate="print"/>
          <a:stretch>
            <a:fillRect/>
          </a:stretch>
        </p:blipFill>
        <p:spPr>
          <a:xfrm>
            <a:off x="467544" y="2996952"/>
            <a:ext cx="5532669" cy="3667150"/>
          </a:xfrm>
          <a:prstGeom prst="rect">
            <a:avLst/>
          </a:prstGeom>
        </p:spPr>
      </p:pic>
      <p:sp>
        <p:nvSpPr>
          <p:cNvPr id="8" name="7 Dikdörtgen"/>
          <p:cNvSpPr/>
          <p:nvPr/>
        </p:nvSpPr>
        <p:spPr>
          <a:xfrm>
            <a:off x="395536" y="0"/>
            <a:ext cx="4608512" cy="461665"/>
          </a:xfrm>
          <a:prstGeom prst="rect">
            <a:avLst/>
          </a:prstGeom>
        </p:spPr>
        <p:txBody>
          <a:bodyPr wrap="square">
            <a:spAutoFit/>
          </a:bodyPr>
          <a:lstStyle/>
          <a:p>
            <a:r>
              <a:rPr lang="tr-TR" sz="2400" dirty="0" smtClean="0"/>
              <a:t>Kırmızı ışık ihlal tespit sistemi</a:t>
            </a:r>
            <a:endParaRPr lang="tr-TR" sz="2400" dirty="0"/>
          </a:p>
        </p:txBody>
      </p:sp>
      <p:pic>
        <p:nvPicPr>
          <p:cNvPr id="9" name="8 Resim" descr="ibb7.jpg"/>
          <p:cNvPicPr>
            <a:picLocks noChangeAspect="1"/>
          </p:cNvPicPr>
          <p:nvPr/>
        </p:nvPicPr>
        <p:blipFill>
          <a:blip r:embed="rId4" cstate="print"/>
          <a:stretch>
            <a:fillRect/>
          </a:stretch>
        </p:blipFill>
        <p:spPr>
          <a:xfrm>
            <a:off x="4572001" y="3429000"/>
            <a:ext cx="4067174" cy="269081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bb7.jpg"/>
          <p:cNvPicPr>
            <a:picLocks noGrp="1" noChangeAspect="1"/>
          </p:cNvPicPr>
          <p:nvPr>
            <p:ph idx="1"/>
          </p:nvPr>
        </p:nvPicPr>
        <p:blipFill>
          <a:blip r:embed="rId2" cstate="print"/>
          <a:stretch>
            <a:fillRect/>
          </a:stretch>
        </p:blipFill>
        <p:spPr>
          <a:xfrm>
            <a:off x="1116701" y="1882775"/>
            <a:ext cx="6910598" cy="4572000"/>
          </a:xfrm>
        </p:spPr>
      </p:pic>
      <p:sp>
        <p:nvSpPr>
          <p:cNvPr id="5" name="4 Dikdörtgen"/>
          <p:cNvSpPr/>
          <p:nvPr/>
        </p:nvSpPr>
        <p:spPr>
          <a:xfrm>
            <a:off x="683568" y="476672"/>
            <a:ext cx="4824536" cy="461665"/>
          </a:xfrm>
          <a:prstGeom prst="rect">
            <a:avLst/>
          </a:prstGeom>
        </p:spPr>
        <p:txBody>
          <a:bodyPr wrap="square">
            <a:spAutoFit/>
          </a:bodyPr>
          <a:lstStyle/>
          <a:p>
            <a:r>
              <a:rPr lang="tr-TR" sz="2400" dirty="0" smtClean="0"/>
              <a:t>Emniyet şeridi ihlal tespit sistemi</a:t>
            </a:r>
            <a:endParaRPr lang="tr-TR"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916832"/>
            <a:ext cx="8229600" cy="4572000"/>
          </a:xfrm>
        </p:spPr>
        <p:txBody>
          <a:bodyPr>
            <a:normAutofit/>
          </a:bodyPr>
          <a:lstStyle/>
          <a:p>
            <a:pPr marL="0" indent="0" algn="just">
              <a:buNone/>
            </a:pPr>
            <a:r>
              <a:rPr lang="tr-TR" sz="2400" dirty="0" smtClean="0"/>
              <a:t>	Dijital kameralarla ihlal anını tespit eden elektronik denetim sistemleri aynı zamanda gerçek zamanlı trafik verilerinin toplanmasına ve araç sayım bilgilerinin elde edilmesine de elverişli bir sistemdir. Mevcut durumda İstanbul’da kırmızı ışık, hız tespiti, ters yön ve park EDS uygulamalarından oluşan toplam 260 EDS sistemi bulunmaktadır.</a:t>
            </a:r>
            <a:endParaRPr lang="tr-TR"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67494"/>
            <a:ext cx="8686800" cy="857250"/>
          </a:xfrm>
        </p:spPr>
        <p:txBody>
          <a:bodyPr>
            <a:normAutofit fontScale="90000"/>
          </a:bodyPr>
          <a:lstStyle/>
          <a:p>
            <a:pPr algn="r"/>
            <a:r>
              <a:rPr lang="tr-TR" sz="3100" b="1" dirty="0" smtClean="0"/>
              <a:t/>
            </a:r>
            <a:br>
              <a:rPr lang="tr-TR" sz="3100" b="1" dirty="0" smtClean="0"/>
            </a:br>
            <a:r>
              <a:rPr lang="tr-TR" sz="3100" b="1" dirty="0" err="1" smtClean="0"/>
              <a:t>İBB’de</a:t>
            </a:r>
            <a:r>
              <a:rPr lang="tr-TR" sz="3100" b="1" dirty="0" smtClean="0"/>
              <a:t> Trafik Yönetimi, İşletimi ve Denetimi</a:t>
            </a:r>
            <a:r>
              <a:rPr lang="tr-TR" dirty="0" smtClean="0"/>
              <a:t/>
            </a:r>
            <a:br>
              <a:rPr lang="tr-TR" dirty="0" smtClean="0"/>
            </a:br>
            <a:endParaRPr lang="tr-TR" dirty="0"/>
          </a:p>
        </p:txBody>
      </p:sp>
      <p:sp>
        <p:nvSpPr>
          <p:cNvPr id="3" name="2 İçerik Yer Tutucusu"/>
          <p:cNvSpPr>
            <a:spLocks noGrp="1"/>
          </p:cNvSpPr>
          <p:nvPr>
            <p:ph idx="1"/>
          </p:nvPr>
        </p:nvSpPr>
        <p:spPr>
          <a:xfrm>
            <a:off x="457200" y="980728"/>
            <a:ext cx="8229600" cy="5474080"/>
          </a:xfrm>
        </p:spPr>
        <p:txBody>
          <a:bodyPr>
            <a:normAutofit/>
          </a:bodyPr>
          <a:lstStyle/>
          <a:p>
            <a:pPr marL="0" indent="0" algn="just">
              <a:buNone/>
            </a:pPr>
            <a:r>
              <a:rPr lang="tr-TR" sz="2400" dirty="0" smtClean="0"/>
              <a:t>	İstanbul Büyükşehir Belediyesi tarafından trafik akışının sürekliliğinin sağlanması, yol ağı kapasitesinin etkin olarak kullanılması, trafiğin gerçek zamanlı olarak izlenmesi, tek merkezden kontrol edilmesi ve yönetilmesi amacıyla trafik kontrol merkezi oluşturulmuştur. Bu kapsamda kentin değişik noktalarına kurulumu yapılan sinyalizasyon sistemi, trafik ölçüm sistemi, trafik izleme kamera sistemi vb. akıllı ulaşım sistemlerinden trafik verileri elde edilmektedir. Elde edilen bu verilerden ileri yazılım algoritmaları vasıtası ile trafik bilgisi oluşturularak, Cep Trafik, Değişken Mesaj Sistemleri, Web uygulamaları gibi çeşitli platformlara aktarılmaktadır.</a:t>
            </a:r>
            <a:endParaRPr lang="tr-TR"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6050144"/>
          </a:xfrm>
        </p:spPr>
        <p:txBody>
          <a:bodyPr>
            <a:noAutofit/>
          </a:bodyPr>
          <a:lstStyle/>
          <a:p>
            <a:pPr marL="0" indent="0" algn="just">
              <a:buNone/>
            </a:pPr>
            <a:r>
              <a:rPr lang="tr-TR" sz="2400" dirty="0" smtClean="0"/>
              <a:t>	Trafikte anlık yoğunluğu algılayarak, sinyal sürelerini buna göre düzenleyen trafik kontrol sistemleri de trafik yönetimi kapsamındadır. İBB ve diğer bazı belediyeler tarafından kullanılmakta olup bu sistem ile, sinyalizasyon sürelerinin ve yol kapasitelerinin optimizasyonu, hava kirliliği seviyesinin ve yakıt, yedek parça gibi harcamaların azaltılması, seyahat ve bekleme sürelerinin kısaltılması gibi birçok fayda elde edilebilmektedir.</a:t>
            </a:r>
          </a:p>
          <a:p>
            <a:pPr marL="0" indent="0" algn="just">
              <a:buNone/>
            </a:pPr>
            <a:r>
              <a:rPr lang="tr-TR" sz="2400" dirty="0" smtClean="0"/>
              <a:t>	Trafiğin denetimi kapsamında İBB tarafından trafik akışının kontrolü trafik kural ihlallerinin önüne geçilmesi, kazaların engellenmesi, can ve mal emniyetinin sağlanması ve tüm şehir içi trafikte optimizasyonun sağlanması için trafik düzenini bozan araçların tespiti amacıyla geliştirilmiş Elektronik Denetleme Sistemleri (EDS) örnek gösterilebilir. </a:t>
            </a:r>
          </a:p>
          <a:p>
            <a:pPr marL="0" indent="0" algn="just">
              <a:buNone/>
            </a:pPr>
            <a:endParaRPr lang="tr-TR"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bb8.jpg"/>
          <p:cNvPicPr>
            <a:picLocks noGrp="1" noChangeAspect="1"/>
          </p:cNvPicPr>
          <p:nvPr>
            <p:ph idx="1"/>
          </p:nvPr>
        </p:nvPicPr>
        <p:blipFill>
          <a:blip r:embed="rId2" cstate="print"/>
          <a:stretch>
            <a:fillRect/>
          </a:stretch>
        </p:blipFill>
        <p:spPr>
          <a:xfrm>
            <a:off x="457200" y="404664"/>
            <a:ext cx="8229600" cy="2784990"/>
          </a:xfrm>
        </p:spPr>
      </p:pic>
      <p:pic>
        <p:nvPicPr>
          <p:cNvPr id="5" name="4 Resim" descr="ibb9.jpg"/>
          <p:cNvPicPr>
            <a:picLocks noChangeAspect="1"/>
          </p:cNvPicPr>
          <p:nvPr/>
        </p:nvPicPr>
        <p:blipFill>
          <a:blip r:embed="rId3" cstate="print"/>
          <a:stretch>
            <a:fillRect/>
          </a:stretch>
        </p:blipFill>
        <p:spPr>
          <a:xfrm>
            <a:off x="467544" y="3429000"/>
            <a:ext cx="4464496" cy="3139601"/>
          </a:xfrm>
          <a:prstGeom prst="rect">
            <a:avLst/>
          </a:prstGeom>
        </p:spPr>
      </p:pic>
      <p:sp>
        <p:nvSpPr>
          <p:cNvPr id="6" name="5 Dikdörtgen"/>
          <p:cNvSpPr/>
          <p:nvPr/>
        </p:nvSpPr>
        <p:spPr>
          <a:xfrm>
            <a:off x="5076056" y="3717032"/>
            <a:ext cx="3672408" cy="2554545"/>
          </a:xfrm>
          <a:prstGeom prst="rect">
            <a:avLst/>
          </a:prstGeom>
        </p:spPr>
        <p:txBody>
          <a:bodyPr wrap="square">
            <a:spAutoFit/>
          </a:bodyPr>
          <a:lstStyle/>
          <a:p>
            <a:r>
              <a:rPr lang="tr-TR" sz="2000" u="sng" dirty="0" smtClean="0"/>
              <a:t>Çağrı Merkezi</a:t>
            </a:r>
          </a:p>
          <a:p>
            <a:pPr>
              <a:buFont typeface="Wingdings" pitchFamily="2" charset="2"/>
              <a:buChar char="§"/>
            </a:pPr>
            <a:r>
              <a:rPr lang="tr-TR" sz="2000" dirty="0" smtClean="0"/>
              <a:t>7/24 kent trafiği hakkında anlık bilgi</a:t>
            </a:r>
          </a:p>
          <a:p>
            <a:pPr>
              <a:buFont typeface="Wingdings" pitchFamily="2" charset="2"/>
              <a:buChar char="§"/>
            </a:pPr>
            <a:r>
              <a:rPr lang="tr-TR" sz="2000" dirty="0" smtClean="0"/>
              <a:t>10 TV ve 32 Radyo kanalı ile günde ortalama 75 kez canlı bağlantı. </a:t>
            </a:r>
          </a:p>
          <a:p>
            <a:pPr>
              <a:buFont typeface="Wingdings" pitchFamily="2" charset="2"/>
              <a:buChar char="§"/>
            </a:pPr>
            <a:r>
              <a:rPr lang="tr-TR" sz="2000" dirty="0" smtClean="0"/>
              <a:t> Günlük, ortalama 3000 adet çağrı yanıtlama.</a:t>
            </a:r>
            <a:endParaRPr lang="tr-T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688632"/>
          </a:xfrm>
        </p:spPr>
        <p:txBody>
          <a:bodyPr>
            <a:normAutofit fontScale="40000" lnSpcReduction="20000"/>
          </a:bodyPr>
          <a:lstStyle/>
          <a:p>
            <a:pPr marL="0" indent="0" algn="just">
              <a:buNone/>
            </a:pPr>
            <a:r>
              <a:rPr lang="tr-TR" sz="5100" dirty="0" smtClean="0"/>
              <a:t>	</a:t>
            </a:r>
            <a:r>
              <a:rPr lang="tr-TR" dirty="0" smtClean="0"/>
              <a:t>	</a:t>
            </a:r>
          </a:p>
          <a:p>
            <a:pPr marL="0" indent="0" algn="just">
              <a:buNone/>
            </a:pPr>
            <a:r>
              <a:rPr lang="tr-TR" sz="6000" dirty="0" smtClean="0"/>
              <a:t>	AUS uygulamaları ülkelere ve bölgelere göre tasnif edilebileceği gibi kullanım amaçlarına ve alanlarına, kullanılan teknolojiye göre de gruplandırıla bilir.	</a:t>
            </a:r>
          </a:p>
          <a:p>
            <a:pPr marL="0" indent="0" algn="just">
              <a:buNone/>
            </a:pPr>
            <a:r>
              <a:rPr lang="tr-TR" sz="6000" dirty="0" smtClean="0"/>
              <a:t>	</a:t>
            </a:r>
            <a:r>
              <a:rPr lang="tr-TR" sz="6000" dirty="0" err="1" smtClean="0"/>
              <a:t>AUS’ye</a:t>
            </a:r>
            <a:r>
              <a:rPr lang="tr-TR" sz="6000" dirty="0" smtClean="0"/>
              <a:t> dair genel kabul görmüş bir sınıflandırma olmamakla birlikte kullanım alanlarına  aşağıdaki başlıklar altında sınıflandırılabilir:</a:t>
            </a:r>
          </a:p>
          <a:p>
            <a:endParaRPr lang="tr-TR" dirty="0" smtClean="0"/>
          </a:p>
          <a:p>
            <a:endParaRPr lang="tr-TR" sz="6000" dirty="0" smtClean="0"/>
          </a:p>
          <a:p>
            <a:pPr>
              <a:buNone/>
            </a:pPr>
            <a:r>
              <a:rPr lang="tr-TR" sz="6000" dirty="0" smtClean="0"/>
              <a:t>1. Yolcu Bilgi Sistemleri</a:t>
            </a:r>
          </a:p>
          <a:p>
            <a:pPr>
              <a:buNone/>
            </a:pPr>
            <a:r>
              <a:rPr lang="tr-TR" sz="6000" dirty="0" smtClean="0"/>
              <a:t>2. Trafik Yönetim Sistemleri</a:t>
            </a:r>
          </a:p>
          <a:p>
            <a:pPr>
              <a:buNone/>
            </a:pPr>
            <a:r>
              <a:rPr lang="tr-TR" sz="6000" dirty="0" smtClean="0"/>
              <a:t>3. Toplu Taşıma Sistemleri</a:t>
            </a:r>
          </a:p>
          <a:p>
            <a:pPr>
              <a:buNone/>
            </a:pPr>
            <a:r>
              <a:rPr lang="tr-TR" sz="6000" dirty="0" smtClean="0"/>
              <a:t>4. Elektronik Ödeme Sistemleri</a:t>
            </a:r>
          </a:p>
          <a:p>
            <a:pPr>
              <a:buNone/>
            </a:pPr>
            <a:r>
              <a:rPr lang="tr-TR" sz="6000" dirty="0" smtClean="0"/>
              <a:t>5. Yük ve Filo Yönetim Sistemleri</a:t>
            </a:r>
          </a:p>
          <a:p>
            <a:pPr>
              <a:buNone/>
            </a:pPr>
            <a:r>
              <a:rPr lang="tr-TR" sz="6000" dirty="0" smtClean="0"/>
              <a:t>6. Sürücü Destek ve Güvenlik Sistemleri</a:t>
            </a:r>
          </a:p>
          <a:p>
            <a:pPr>
              <a:buNone/>
            </a:pPr>
            <a:r>
              <a:rPr lang="tr-TR" sz="6000" dirty="0" smtClean="0"/>
              <a:t>7. Kaza ve Acil Durum Sistemleri</a:t>
            </a:r>
          </a:p>
          <a:p>
            <a:endParaRPr lang="tr-TR" dirty="0" smtClean="0"/>
          </a:p>
          <a:p>
            <a:pPr marL="88900" indent="-23813" algn="just">
              <a:buNone/>
            </a:pPr>
            <a:endParaRPr lang="tr-TR"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60648"/>
            <a:ext cx="8568952" cy="936104"/>
          </a:xfrm>
        </p:spPr>
        <p:txBody>
          <a:bodyPr>
            <a:normAutofit fontScale="90000"/>
          </a:bodyPr>
          <a:lstStyle/>
          <a:p>
            <a:pPr algn="r"/>
            <a:r>
              <a:rPr lang="tr-TR" sz="3200" b="1" dirty="0" smtClean="0"/>
              <a:t/>
            </a:r>
            <a:br>
              <a:rPr lang="tr-TR" sz="3200" b="1" dirty="0" smtClean="0"/>
            </a:br>
            <a:r>
              <a:rPr lang="tr-TR" sz="3200" b="1" dirty="0" smtClean="0"/>
              <a:t>3.TOPLU TAŞIMAYA YÖNELİK AKILLI SİSTEMLER</a:t>
            </a:r>
            <a:r>
              <a:rPr lang="tr-TR" dirty="0" smtClean="0"/>
              <a:t/>
            </a:r>
            <a:br>
              <a:rPr lang="tr-TR" dirty="0" smtClean="0"/>
            </a:br>
            <a:endParaRPr lang="tr-TR" dirty="0"/>
          </a:p>
        </p:txBody>
      </p:sp>
      <p:sp>
        <p:nvSpPr>
          <p:cNvPr id="3" name="2 İçerik Yer Tutucusu"/>
          <p:cNvSpPr>
            <a:spLocks noGrp="1"/>
          </p:cNvSpPr>
          <p:nvPr>
            <p:ph idx="1"/>
          </p:nvPr>
        </p:nvSpPr>
        <p:spPr>
          <a:xfrm>
            <a:off x="457200" y="980728"/>
            <a:ext cx="8229600" cy="5474080"/>
          </a:xfrm>
        </p:spPr>
        <p:txBody>
          <a:bodyPr>
            <a:normAutofit/>
          </a:bodyPr>
          <a:lstStyle/>
          <a:p>
            <a:pPr marL="0" indent="0">
              <a:buNone/>
            </a:pPr>
            <a:r>
              <a:rPr lang="tr-TR" sz="2400" b="1" dirty="0" smtClean="0"/>
              <a:t>İleri Yolcu Bilgilendirme Sistemleri</a:t>
            </a:r>
          </a:p>
          <a:p>
            <a:pPr marL="0" indent="0" algn="just">
              <a:buNone/>
            </a:pPr>
            <a:r>
              <a:rPr lang="tr-TR" sz="2400" dirty="0" smtClean="0"/>
              <a:t>	</a:t>
            </a:r>
            <a:r>
              <a:rPr lang="tr-TR" sz="2400" dirty="0" err="1" smtClean="0"/>
              <a:t>AUS’nin</a:t>
            </a:r>
            <a:r>
              <a:rPr lang="tr-TR" sz="2400" dirty="0" smtClean="0"/>
              <a:t> başlıca amaçlarından biri zamanın ve enerjinin verimsiz kullanımını engellemektir; bu da toplu taşımacılığın özendirilmesini ve geliştirilmesini önemli bir öncelik haline getirir. Yolcu bilgilendirme sistemlerinin temel amacı ve işlevi de budur. Bugün ileri yolcu bilgilendirme sistemleri içerisinde öne çıkan uygulamalar bir sonraki toplu taşıma aracının ne zaman geleceğini yolculara bildiren </a:t>
            </a:r>
            <a:r>
              <a:rPr lang="tr-TR" sz="2400" dirty="0" err="1" smtClean="0"/>
              <a:t>NextBus</a:t>
            </a:r>
            <a:r>
              <a:rPr lang="tr-TR" sz="2400" dirty="0" smtClean="0"/>
              <a:t> ve benzeri sistemler ile akıllı duraklardır.</a:t>
            </a:r>
            <a:endParaRPr lang="tr-TR" sz="24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6122152"/>
          </a:xfrm>
        </p:spPr>
        <p:txBody>
          <a:bodyPr>
            <a:noAutofit/>
          </a:bodyPr>
          <a:lstStyle/>
          <a:p>
            <a:pPr marL="0" indent="0" algn="just">
              <a:buNone/>
            </a:pPr>
            <a:r>
              <a:rPr lang="tr-TR" sz="2400" dirty="0" smtClean="0"/>
              <a:t>	</a:t>
            </a:r>
          </a:p>
          <a:p>
            <a:pPr marL="0" indent="0" algn="just">
              <a:buNone/>
            </a:pPr>
            <a:endParaRPr lang="tr-TR" sz="2400" dirty="0" smtClean="0"/>
          </a:p>
          <a:p>
            <a:pPr marL="0" indent="0" algn="just">
              <a:buNone/>
            </a:pPr>
            <a:r>
              <a:rPr lang="tr-TR" sz="2400" dirty="0" smtClean="0"/>
              <a:t>	</a:t>
            </a:r>
          </a:p>
          <a:p>
            <a:pPr marL="0" indent="0" algn="just">
              <a:buNone/>
            </a:pPr>
            <a:endParaRPr lang="tr-TR" sz="2400" dirty="0" smtClean="0"/>
          </a:p>
          <a:p>
            <a:pPr marL="0" indent="0" algn="just">
              <a:buNone/>
            </a:pPr>
            <a:endParaRPr lang="tr-TR" sz="2400" dirty="0" smtClean="0"/>
          </a:p>
          <a:p>
            <a:pPr marL="0" indent="0" algn="just">
              <a:buNone/>
            </a:pPr>
            <a:r>
              <a:rPr lang="tr-TR" sz="2400" dirty="0" smtClean="0"/>
              <a:t>	</a:t>
            </a:r>
          </a:p>
          <a:p>
            <a:pPr marL="0" indent="0" algn="just">
              <a:buNone/>
            </a:pPr>
            <a:r>
              <a:rPr lang="tr-TR" sz="2400" dirty="0" smtClean="0"/>
              <a:t>	</a:t>
            </a:r>
            <a:r>
              <a:rPr lang="tr-TR" sz="2000" dirty="0" smtClean="0"/>
              <a:t>Otobüslerde başlatılan, ardından tramvay, hafif raylı sistem gibi toplu taşıma sistemlerinde de kullanılmaya başlanan </a:t>
            </a:r>
            <a:r>
              <a:rPr lang="tr-TR" sz="2000" dirty="0" err="1" smtClean="0"/>
              <a:t>NextBus</a:t>
            </a:r>
            <a:r>
              <a:rPr lang="tr-TR" sz="2000" dirty="0" smtClean="0"/>
              <a:t>, toplu taşıma araçlarındaki GPS cihazlarından edinilen konum verilerini işleyerek aracın durağa ulaşmasına ne kadar süre kaldığını hesaplama ve bunu yolcularla paylaşma prensibiyle çalışmaktadır. Hesaplanan süreler duraklardaki ekranlarda paylaşılmakta, ayrıca internet ve telefon gibi kanallar üzerinden erişime sunulmaktadır. </a:t>
            </a:r>
            <a:endParaRPr lang="tr-TR" sz="2400" dirty="0"/>
          </a:p>
        </p:txBody>
      </p:sp>
      <p:pic>
        <p:nvPicPr>
          <p:cNvPr id="4" name="3 Resim"/>
          <p:cNvPicPr/>
          <p:nvPr/>
        </p:nvPicPr>
        <p:blipFill>
          <a:blip r:embed="rId2" cstate="print"/>
          <a:srcRect/>
          <a:stretch>
            <a:fillRect/>
          </a:stretch>
        </p:blipFill>
        <p:spPr bwMode="auto">
          <a:xfrm>
            <a:off x="683568" y="692696"/>
            <a:ext cx="4176464" cy="2232248"/>
          </a:xfrm>
          <a:prstGeom prst="rect">
            <a:avLst/>
          </a:prstGeom>
          <a:noFill/>
          <a:ln w="9525">
            <a:noFill/>
            <a:miter lim="800000"/>
            <a:headEnd/>
            <a:tailEnd/>
          </a:ln>
        </p:spPr>
      </p:pic>
      <p:pic>
        <p:nvPicPr>
          <p:cNvPr id="5" name="Picture 2"/>
          <p:cNvPicPr/>
          <p:nvPr/>
        </p:nvPicPr>
        <p:blipFill>
          <a:blip r:embed="rId3" cstate="print"/>
          <a:srcRect/>
          <a:stretch>
            <a:fillRect/>
          </a:stretch>
        </p:blipFill>
        <p:spPr bwMode="auto">
          <a:xfrm>
            <a:off x="5508104" y="692696"/>
            <a:ext cx="2880320" cy="21876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978136"/>
          </a:xfrm>
        </p:spPr>
        <p:txBody>
          <a:bodyPr>
            <a:normAutofit/>
          </a:bodyPr>
          <a:lstStyle/>
          <a:p>
            <a:pPr marL="0" indent="0" algn="just">
              <a:buNone/>
            </a:pPr>
            <a:r>
              <a:rPr lang="tr-TR" b="1" dirty="0" smtClean="0"/>
              <a:t>Akıllı Duraklar</a:t>
            </a:r>
            <a:endParaRPr lang="tr-TR" dirty="0" smtClean="0"/>
          </a:p>
          <a:p>
            <a:pPr marL="0" indent="0" algn="just">
              <a:buNone/>
            </a:pPr>
            <a:r>
              <a:rPr lang="tr-TR" sz="2400" dirty="0" smtClean="0"/>
              <a:t> 	Akıllı durak; kaç numaralı otobüsün kaç dakika sonra geleceğini gösteren, dokunmatik ekranından otobüs saatleri ve güzergâhları ile ilgili bilgi alınabilen, güneş enerjisi ile çalışabilen otobüs duraklarıdır. Örneğin Tayvan’da bu prensiple çalışan akıllı duraklar bulunmaktadır. </a:t>
            </a:r>
          </a:p>
          <a:p>
            <a:pPr marL="0" indent="0" algn="just">
              <a:buNone/>
            </a:pPr>
            <a:r>
              <a:rPr lang="tr-TR" sz="2400" dirty="0" smtClean="0"/>
              <a:t>	</a:t>
            </a:r>
          </a:p>
          <a:p>
            <a:pPr marL="0" indent="0" algn="just">
              <a:buNone/>
            </a:pPr>
            <a:endParaRPr lang="tr-TR" dirty="0" smtClean="0"/>
          </a:p>
          <a:p>
            <a:pPr marL="0" indent="0" algn="just">
              <a:buNone/>
            </a:pPr>
            <a:endParaRPr lang="tr-TR" dirty="0" smtClean="0"/>
          </a:p>
          <a:p>
            <a:pPr marL="0" indent="0" algn="just">
              <a:buNone/>
            </a:pPr>
            <a:r>
              <a:rPr lang="tr-TR" dirty="0" smtClean="0"/>
              <a:t>.</a:t>
            </a:r>
            <a:endParaRPr lang="tr-TR" dirty="0"/>
          </a:p>
        </p:txBody>
      </p:sp>
      <p:pic>
        <p:nvPicPr>
          <p:cNvPr id="4" name="Picture 3"/>
          <p:cNvPicPr/>
          <p:nvPr/>
        </p:nvPicPr>
        <p:blipFill>
          <a:blip r:embed="rId2" cstate="print"/>
          <a:srcRect/>
          <a:stretch>
            <a:fillRect/>
          </a:stretch>
        </p:blipFill>
        <p:spPr bwMode="auto">
          <a:xfrm>
            <a:off x="899592" y="3429000"/>
            <a:ext cx="3960440" cy="2520280"/>
          </a:xfrm>
          <a:prstGeom prst="rect">
            <a:avLst/>
          </a:prstGeom>
          <a:noFill/>
          <a:ln w="9525">
            <a:noFill/>
            <a:miter lim="800000"/>
            <a:headEnd/>
            <a:tailEnd/>
          </a:ln>
        </p:spPr>
      </p:pic>
      <p:pic>
        <p:nvPicPr>
          <p:cNvPr id="5" name="Picture 11"/>
          <p:cNvPicPr/>
          <p:nvPr/>
        </p:nvPicPr>
        <p:blipFill>
          <a:blip r:embed="rId3" cstate="print"/>
          <a:srcRect/>
          <a:stretch>
            <a:fillRect/>
          </a:stretch>
        </p:blipFill>
        <p:spPr bwMode="auto">
          <a:xfrm>
            <a:off x="5364088" y="3429000"/>
            <a:ext cx="3168352"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5472608"/>
          </a:xfrm>
        </p:spPr>
        <p:txBody>
          <a:bodyPr>
            <a:noAutofit/>
          </a:bodyPr>
          <a:lstStyle/>
          <a:p>
            <a:pPr marL="0" indent="0" algn="just">
              <a:buNone/>
            </a:pPr>
            <a:r>
              <a:rPr lang="tr-TR" sz="2400" dirty="0" smtClean="0"/>
              <a:t>	Ayrıca en yeni sistem AB ülkeleri SafeWay2School sistemidir. İlkokul çocuklarının servis araçlarına yönelik tasarlanan bu akıllı durak sisteminde her bir çocuğun üzerinde bulunan bir vericinin duraktaki verici ile iletişime geçmesi sonucunda, gelip geçen araçlar için uyarı ışıkları yanıp sönmeye başlamakta, böylece okul yolundaki çocukların trafik kazasına uğrama ihtimallerinin azaltılması amaçlanmaktadır. Otobüs üzerinde bulunan GPS aparatında da bir sonraki durağın civarında öğrencilerin bulunduğu gösterilmektedir. Sistemin pilot uygulamalarına 2012 yılı başında Almanya, Avusturya, İsveç, İtalya ve Polonya’da başlanmıştır</a:t>
            </a:r>
            <a:endParaRPr lang="tr-TR"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229600" cy="5906128"/>
          </a:xfrm>
        </p:spPr>
        <p:txBody>
          <a:bodyPr>
            <a:normAutofit/>
          </a:bodyPr>
          <a:lstStyle/>
          <a:p>
            <a:pPr marL="0" indent="0">
              <a:buNone/>
            </a:pPr>
            <a:r>
              <a:rPr lang="tr-TR" b="1" dirty="0" smtClean="0"/>
              <a:t>Elektronik Ödeme Sistemleri (Temassız Akıllı Kartlar)</a:t>
            </a:r>
            <a:endParaRPr lang="tr-TR" dirty="0" smtClean="0"/>
          </a:p>
          <a:p>
            <a:pPr marL="0" indent="0" algn="just">
              <a:buNone/>
            </a:pPr>
            <a:r>
              <a:rPr lang="tr-TR" sz="2400" dirty="0" smtClean="0"/>
              <a:t>	Gelişmiş ülkelerde ulaşım hizmetleri çoğunlukla özel sektörün idaresinde olduğundan, ulaşım ücretlerinin ödenmesinde kullanılan temassız akıllı kartlar genellikle belirli bir bölgede ve belirli bir şirketin ulaşım ağında geçerlidir.</a:t>
            </a:r>
          </a:p>
          <a:p>
            <a:pPr marL="0" indent="0" algn="just">
              <a:buNone/>
            </a:pPr>
            <a:r>
              <a:rPr lang="tr-TR" sz="2400" dirty="0" smtClean="0"/>
              <a:t>	 Londra’da bütün ulaşım sistemlerinde geçerli olan </a:t>
            </a:r>
            <a:r>
              <a:rPr lang="tr-TR" sz="2400" i="1" dirty="0" err="1" smtClean="0"/>
              <a:t>Oyster</a:t>
            </a:r>
            <a:r>
              <a:rPr lang="tr-TR" sz="2400" i="1" dirty="0" smtClean="0"/>
              <a:t> </a:t>
            </a:r>
            <a:r>
              <a:rPr lang="tr-TR" sz="2400" i="1" dirty="0" err="1" smtClean="0"/>
              <a:t>Card</a:t>
            </a:r>
            <a:r>
              <a:rPr lang="tr-TR" sz="2400" dirty="0" smtClean="0"/>
              <a:t>, Hong Kong’da ulaşımın yanı sıra alışverişte de geçerli olan </a:t>
            </a:r>
            <a:r>
              <a:rPr lang="tr-TR" sz="2400" i="1" dirty="0" err="1" smtClean="0"/>
              <a:t>Octopus</a:t>
            </a:r>
            <a:r>
              <a:rPr lang="tr-TR" sz="2400" i="1" dirty="0" smtClean="0"/>
              <a:t> </a:t>
            </a:r>
            <a:r>
              <a:rPr lang="tr-TR" sz="2400" i="1" dirty="0" err="1" smtClean="0"/>
              <a:t>Card</a:t>
            </a:r>
            <a:r>
              <a:rPr lang="tr-TR" sz="2400" dirty="0" smtClean="0"/>
              <a:t> ve Japonya yüzölçümünün yaklaşık 2/3’ünde toplu taşıma sistemlerinde yaygın olarak kullanılan </a:t>
            </a:r>
            <a:r>
              <a:rPr lang="tr-TR" sz="2400" i="1" dirty="0" err="1" smtClean="0"/>
              <a:t>Suica</a:t>
            </a:r>
            <a:r>
              <a:rPr lang="tr-TR" sz="2400" dirty="0" smtClean="0"/>
              <a:t> öne çıkan örneklerindendir.</a:t>
            </a:r>
            <a:endParaRPr lang="tr-TR" sz="28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8229600" cy="5474080"/>
          </a:xfrm>
        </p:spPr>
        <p:txBody>
          <a:bodyPr>
            <a:normAutofit fontScale="62500" lnSpcReduction="20000"/>
          </a:bodyPr>
          <a:lstStyle/>
          <a:p>
            <a:pPr marL="0" indent="0">
              <a:buNone/>
            </a:pPr>
            <a:r>
              <a:rPr lang="tr-TR" sz="3800" b="1" dirty="0" smtClean="0"/>
              <a:t>Türkiye Örneği</a:t>
            </a:r>
            <a:endParaRPr lang="tr-TR" sz="3800" b="1" dirty="0" smtClean="0">
              <a:solidFill>
                <a:schemeClr val="accent1"/>
              </a:solidFill>
            </a:endParaRPr>
          </a:p>
          <a:p>
            <a:pPr marL="0" indent="0" algn="just"/>
            <a:r>
              <a:rPr lang="tr-TR" dirty="0" smtClean="0"/>
              <a:t>İstanbul ulaşımında sınırlı kullanımlı elektronik kart, </a:t>
            </a:r>
          </a:p>
          <a:p>
            <a:pPr marL="0" indent="0" algn="just">
              <a:buNone/>
            </a:pPr>
            <a:r>
              <a:rPr lang="tr-TR" dirty="0" err="1" smtClean="0"/>
              <a:t>Akbil</a:t>
            </a:r>
            <a:endParaRPr lang="tr-TR" dirty="0" smtClean="0"/>
          </a:p>
          <a:p>
            <a:pPr marL="0" indent="0" algn="just">
              <a:buNone/>
            </a:pPr>
            <a:r>
              <a:rPr lang="tr-TR" dirty="0" smtClean="0"/>
              <a:t> İstanbul kart kullanılmaktadır.</a:t>
            </a:r>
          </a:p>
          <a:p>
            <a:pPr marL="0" indent="0" algn="just"/>
            <a:r>
              <a:rPr lang="tr-TR" dirty="0" smtClean="0"/>
              <a:t>İzmir’de </a:t>
            </a:r>
          </a:p>
          <a:p>
            <a:pPr marL="0" indent="0" algn="just">
              <a:buNone/>
            </a:pPr>
            <a:r>
              <a:rPr lang="tr-TR" dirty="0" smtClean="0"/>
              <a:t>İzmir Kent Kart ; otobüs, feribot, metro işletmeleri entegre edilmiştir. </a:t>
            </a:r>
          </a:p>
          <a:p>
            <a:pPr marL="0" indent="0" algn="just"/>
            <a:r>
              <a:rPr lang="tr-TR" dirty="0" smtClean="0"/>
              <a:t>Bursa’da uygulanan kart sistemi toplu taşıma hizmetleri kapsamında hafif raylı sistem, belediye otobüsleri ve özel halk otobüslerinin yanı sıra şehrin çeşitli noktalarında gişelerde, otoparklarda, Kültür park ve benzeri sosyal tesislerde kullanılmaktadır.</a:t>
            </a:r>
          </a:p>
          <a:p>
            <a:pPr marL="0" indent="0" algn="just"/>
            <a:r>
              <a:rPr lang="tr-TR" dirty="0" smtClean="0"/>
              <a:t>Gaziantep’te şehirdeki toplu taşıma sisteminin rahat, entegre sistemler halinde çalışan ve halkın azami seviyede kullanımın imkan veren şekilde planlı ve düzenli olması amacıyla bir saat içinde yapılan ikinci yolculuklarda % 60 indirim sağlayan Elektronik Ücret Toplama Sistemi kurulmuştur. Sistem; Gaziantep’teki toplu taşıma unsurlarının yanında müzelerde ve turistik ziyaret merkezlerinde kurulu elektronik ücret toplama ve turnike çözümleri sunmaktadır.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08720"/>
            <a:ext cx="8229600" cy="5474080"/>
          </a:xfrm>
        </p:spPr>
        <p:txBody>
          <a:bodyPr>
            <a:noAutofit/>
          </a:bodyPr>
          <a:lstStyle/>
          <a:p>
            <a:pPr marL="0" indent="0" algn="just"/>
            <a:r>
              <a:rPr lang="tr-TR" sz="1800" dirty="0" smtClean="0"/>
              <a:t>Kayseri’de kurulan Elektronik Ücret Toplama Sistemi kapsamında hafif raylı sistem, belediye otobüsleri ve özel halk otobüsleri entegre olarak çalışmaktadır. </a:t>
            </a:r>
          </a:p>
          <a:p>
            <a:pPr marL="0" indent="0" algn="just"/>
            <a:r>
              <a:rPr lang="tr-TR" sz="1800" dirty="0" smtClean="0"/>
              <a:t>Adana’da kurulan “Temassız Akıllı Kartlarla Elektronik Ücret Toplama ve Araç Takip Sistemi” kapsamında belediye otobüsleri sisteme entegre edilmiştir. Ayrıca, Adana Büyükşehir Belediyesi ve özel halk otobüsleri kooperatifleri “Araç Takip Sistemi” aracılığıyla araçların takip ve raporlamasını yapmaktadırlar.</a:t>
            </a:r>
          </a:p>
          <a:p>
            <a:pPr marL="0" indent="0" algn="just"/>
            <a:r>
              <a:rPr lang="tr-TR" sz="1800" dirty="0" smtClean="0"/>
              <a:t>Eskişehir Büyükşehir Belediyesi geniş bir kullanım alanına ve anında ödeme özelliğine sahip yeni nesil şehir kartı </a:t>
            </a:r>
            <a:r>
              <a:rPr lang="tr-TR" sz="1800" dirty="0" err="1" smtClean="0"/>
              <a:t>Esparacard’ı</a:t>
            </a:r>
            <a:r>
              <a:rPr lang="tr-TR" sz="1800" dirty="0" smtClean="0"/>
              <a:t> kullanmaktadır. </a:t>
            </a:r>
            <a:r>
              <a:rPr lang="tr-TR" sz="1800" dirty="0" err="1" smtClean="0"/>
              <a:t>Esparacard</a:t>
            </a:r>
            <a:r>
              <a:rPr lang="tr-TR" sz="1800" dirty="0" smtClean="0"/>
              <a:t>, dünyada </a:t>
            </a:r>
            <a:r>
              <a:rPr lang="tr-TR" sz="1800" dirty="0" err="1" smtClean="0"/>
              <a:t>MasterCard’ın</a:t>
            </a:r>
            <a:r>
              <a:rPr lang="tr-TR" sz="1800" dirty="0" smtClean="0"/>
              <a:t> yeni akıllı teknolojisi M/</a:t>
            </a:r>
            <a:r>
              <a:rPr lang="tr-TR" sz="1800" dirty="0" err="1" smtClean="0"/>
              <a:t>Chip</a:t>
            </a:r>
            <a:r>
              <a:rPr lang="tr-TR" sz="1800" dirty="0" smtClean="0"/>
              <a:t> </a:t>
            </a:r>
            <a:r>
              <a:rPr lang="tr-TR" sz="1800" dirty="0" err="1" smtClean="0"/>
              <a:t>Advance’i</a:t>
            </a:r>
            <a:r>
              <a:rPr lang="tr-TR" sz="1800" dirty="0" smtClean="0"/>
              <a:t> toplu taşımada kullanan ilk kart olma özelliğini taşımaktadır. Bu kartla, toplu taşımada temassız ödeme özelliğinden faydalanılmaktadır. Eskişehir’de sefer yapan otobüs ve tramvaylarda ulaşım bedelini, araçlardaki terminale kartlarını dokundurarak ödeyebilmektedir.Eskişehir şehir içi ulaşımda anında ödeme teknolojisini kullanan diğer illerden farklı olarak bu teknolojiyi şehir içi ulaşımın yanı sıra diğer gündelik alışveriş ve harcamalarda da kullanılabilecek dünyadaki ilk şehir olma özelliği taşımaktadır.</a:t>
            </a:r>
            <a:endParaRPr lang="tr-TR" sz="1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60648"/>
            <a:ext cx="8568952" cy="936104"/>
          </a:xfrm>
        </p:spPr>
        <p:txBody>
          <a:bodyPr>
            <a:normAutofit/>
          </a:bodyPr>
          <a:lstStyle/>
          <a:p>
            <a:pPr algn="r"/>
            <a:r>
              <a:rPr lang="tr-TR" sz="2800" b="1" dirty="0" smtClean="0"/>
              <a:t>4.	ELEKTRONİK ÜCRET TOPLAMA SİSTEMLERİ</a:t>
            </a:r>
            <a:endParaRPr lang="tr-TR" sz="2800" dirty="0"/>
          </a:p>
        </p:txBody>
      </p:sp>
      <p:sp>
        <p:nvSpPr>
          <p:cNvPr id="3" name="2 İçerik Yer Tutucusu"/>
          <p:cNvSpPr>
            <a:spLocks noGrp="1"/>
          </p:cNvSpPr>
          <p:nvPr>
            <p:ph idx="1"/>
          </p:nvPr>
        </p:nvSpPr>
        <p:spPr>
          <a:xfrm>
            <a:off x="457200" y="980728"/>
            <a:ext cx="8229600" cy="5474080"/>
          </a:xfrm>
        </p:spPr>
        <p:txBody>
          <a:bodyPr>
            <a:normAutofit/>
          </a:bodyPr>
          <a:lstStyle/>
          <a:p>
            <a:pPr marL="0" indent="0" algn="just">
              <a:buNone/>
            </a:pPr>
            <a:r>
              <a:rPr lang="tr-TR" sz="2400" dirty="0" smtClean="0"/>
              <a:t>	Taşıtlar normal seyir hızında iken algılama ve işlem yapabilen bu sistemde; ücret belirleme iki yöntemle yapılmaktadır. Aracın üzerindeki bir verici ile RFID/DSRC üzerinden haberleşme ve ücret toplama yöntemidir. Verici bulunmayan araçlar için de kameralı plaka tanıma sistemi devreye girer.</a:t>
            </a:r>
          </a:p>
          <a:p>
            <a:pPr marL="0" indent="0" algn="just">
              <a:buNone/>
            </a:pPr>
            <a:r>
              <a:rPr lang="tr-TR" sz="2400" dirty="0" smtClean="0"/>
              <a:t>1980’lerin ortalarından itibaren Norveç gibi gelişmiş ülkelerde yaygın uygulamalarına başlanmış olan “gişesiz sistem” veya “hızlı geçiş </a:t>
            </a:r>
            <a:r>
              <a:rPr lang="tr-TR" sz="2400" dirty="0" err="1" smtClean="0"/>
              <a:t>sistemi”dir</a:t>
            </a:r>
            <a:r>
              <a:rPr lang="tr-TR" sz="2400" dirty="0" smtClean="0"/>
              <a:t> (</a:t>
            </a:r>
            <a:r>
              <a:rPr lang="tr-TR" sz="2400" dirty="0" err="1" smtClean="0"/>
              <a:t>open</a:t>
            </a:r>
            <a:r>
              <a:rPr lang="tr-TR" sz="2400" dirty="0" smtClean="0"/>
              <a:t> </a:t>
            </a:r>
            <a:r>
              <a:rPr lang="tr-TR" sz="2400" dirty="0" err="1" smtClean="0"/>
              <a:t>road</a:t>
            </a:r>
            <a:r>
              <a:rPr lang="tr-TR" sz="2400" dirty="0" smtClean="0"/>
              <a:t> </a:t>
            </a:r>
            <a:r>
              <a:rPr lang="tr-TR" sz="2400" dirty="0" err="1" smtClean="0"/>
              <a:t>tolling</a:t>
            </a:r>
            <a:r>
              <a:rPr lang="tr-TR" sz="2400" dirty="0" smtClean="0"/>
              <a:t>).</a:t>
            </a:r>
            <a:endParaRPr lang="tr-TR" sz="24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Grp="1"/>
          </p:cNvPicPr>
          <p:nvPr>
            <p:ph idx="1"/>
          </p:nvPr>
        </p:nvPicPr>
        <p:blipFill>
          <a:blip r:embed="rId2" cstate="print"/>
          <a:srcRect/>
          <a:stretch>
            <a:fillRect/>
          </a:stretch>
        </p:blipFill>
        <p:spPr bwMode="auto">
          <a:xfrm>
            <a:off x="354360" y="548680"/>
            <a:ext cx="8435280" cy="2661629"/>
          </a:xfrm>
          <a:prstGeom prst="rect">
            <a:avLst/>
          </a:prstGeom>
          <a:noFill/>
          <a:ln w="9525">
            <a:noFill/>
            <a:miter lim="800000"/>
            <a:headEnd/>
            <a:tailEnd/>
          </a:ln>
        </p:spPr>
      </p:pic>
      <p:pic>
        <p:nvPicPr>
          <p:cNvPr id="5" name="4 Resim"/>
          <p:cNvPicPr/>
          <p:nvPr/>
        </p:nvPicPr>
        <p:blipFill>
          <a:blip r:embed="rId3" cstate="print"/>
          <a:srcRect/>
          <a:stretch>
            <a:fillRect/>
          </a:stretch>
        </p:blipFill>
        <p:spPr bwMode="auto">
          <a:xfrm>
            <a:off x="4572000" y="3429000"/>
            <a:ext cx="4233825" cy="2592288"/>
          </a:xfrm>
          <a:prstGeom prst="rect">
            <a:avLst/>
          </a:prstGeom>
          <a:noFill/>
          <a:ln w="9525">
            <a:noFill/>
            <a:miter lim="800000"/>
            <a:headEnd/>
            <a:tailEnd/>
          </a:ln>
        </p:spPr>
      </p:pic>
      <p:pic>
        <p:nvPicPr>
          <p:cNvPr id="6" name="5 Resim"/>
          <p:cNvPicPr/>
          <p:nvPr/>
        </p:nvPicPr>
        <p:blipFill>
          <a:blip r:embed="rId4" cstate="print"/>
          <a:srcRect/>
          <a:stretch>
            <a:fillRect/>
          </a:stretch>
        </p:blipFill>
        <p:spPr bwMode="auto">
          <a:xfrm>
            <a:off x="179512" y="3429000"/>
            <a:ext cx="4032448" cy="260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6122152"/>
          </a:xfrm>
        </p:spPr>
        <p:txBody>
          <a:bodyPr>
            <a:normAutofit fontScale="85000" lnSpcReduction="20000"/>
          </a:bodyPr>
          <a:lstStyle/>
          <a:p>
            <a:pPr marL="0" indent="0" algn="just">
              <a:buNone/>
            </a:pPr>
            <a:r>
              <a:rPr lang="tr-TR" sz="2400" b="1" dirty="0" smtClean="0"/>
              <a:t>İskandinavya</a:t>
            </a:r>
            <a:endParaRPr lang="tr-TR" sz="2400" dirty="0" smtClean="0"/>
          </a:p>
          <a:p>
            <a:pPr marL="0" indent="0" algn="just">
              <a:buNone/>
            </a:pPr>
            <a:r>
              <a:rPr lang="tr-TR" sz="2400" dirty="0" smtClean="0"/>
              <a:t>	Gişesiz veya hızlı geçiş sistemi (ORT) ilk olarak 1986’da Norveç’in </a:t>
            </a:r>
            <a:r>
              <a:rPr lang="tr-TR" sz="2400" dirty="0" err="1" smtClean="0"/>
              <a:t>Bergen</a:t>
            </a:r>
            <a:r>
              <a:rPr lang="tr-TR" sz="2400" dirty="0" smtClean="0"/>
              <a:t> şehrinde uygulanmaya başlamıştır. Bugün otomatik geçiş (</a:t>
            </a:r>
            <a:r>
              <a:rPr lang="tr-TR" sz="2400" dirty="0" err="1" smtClean="0"/>
              <a:t>AutoPASS</a:t>
            </a:r>
            <a:r>
              <a:rPr lang="tr-TR" sz="2400" dirty="0" smtClean="0"/>
              <a:t>) olarak adlandırılan bu sistem, otoyol ücretlendirme noktalarının %80’den fazlasında tek sistem olarak kullanılmaktadır. Para ile ödeme yapılabilen ücretlendirme noktaları ise %2’nin altına düşmüş durumdadır.</a:t>
            </a:r>
          </a:p>
          <a:p>
            <a:pPr marL="0" indent="0" algn="just">
              <a:buNone/>
            </a:pPr>
            <a:r>
              <a:rPr lang="tr-TR" sz="2400" b="1" dirty="0" smtClean="0"/>
              <a:t>Singapur</a:t>
            </a:r>
            <a:endParaRPr lang="tr-TR" sz="2400" dirty="0" smtClean="0"/>
          </a:p>
          <a:p>
            <a:pPr marL="0" indent="0" algn="just">
              <a:buNone/>
            </a:pPr>
            <a:r>
              <a:rPr lang="tr-TR" sz="2400" dirty="0" smtClean="0"/>
              <a:t>	Elektronik Yol Ücretlendirmesi (</a:t>
            </a:r>
            <a:r>
              <a:rPr lang="tr-TR" sz="2400" dirty="0" err="1" smtClean="0"/>
              <a:t>Electronic</a:t>
            </a:r>
            <a:r>
              <a:rPr lang="tr-TR" sz="2400" dirty="0" smtClean="0"/>
              <a:t> </a:t>
            </a:r>
            <a:r>
              <a:rPr lang="tr-TR" sz="2400" dirty="0" err="1" smtClean="0"/>
              <a:t>Road</a:t>
            </a:r>
            <a:r>
              <a:rPr lang="tr-TR" sz="2400" dirty="0" smtClean="0"/>
              <a:t> </a:t>
            </a:r>
            <a:r>
              <a:rPr lang="tr-TR" sz="2400" dirty="0" err="1" smtClean="0"/>
              <a:t>Pricing</a:t>
            </a:r>
            <a:r>
              <a:rPr lang="tr-TR" sz="2400" dirty="0" smtClean="0"/>
              <a:t>) olarak adlandırılan ve bugün de kullanımda olan sistem, trafiğin yoğun olduğu saatlerde ücretlendirme yapmak suretiyle sürücüleri diğer zamanlarda yola çıkmaya yönlendirmeyi amaçlamaktadır. Trafik yoğunluğunu %13 oranında azaltmayı başaran sistem, ortalama araç hızında %20 artış gerçekleşmesini sağlamıştır.Bu sistem, Singapur örnek alınarak Londra’da, Stockholm’de ve Dubai’de de uygulamaya konmuştur. </a:t>
            </a:r>
          </a:p>
          <a:p>
            <a:pPr marL="0" indent="0" algn="just">
              <a:buNone/>
            </a:pPr>
            <a:r>
              <a:rPr lang="tr-TR" sz="2400" b="1" dirty="0" smtClean="0"/>
              <a:t>Milano</a:t>
            </a:r>
          </a:p>
          <a:p>
            <a:pPr marL="0" indent="0" algn="just">
              <a:buNone/>
            </a:pPr>
            <a:r>
              <a:rPr lang="tr-TR" sz="2400" dirty="0" smtClean="0"/>
              <a:t>	Benzer bir sistem çevreye daha az zarar veren araçların kullanımını teşvik etmek amacıyla, </a:t>
            </a:r>
            <a:r>
              <a:rPr lang="tr-TR" sz="2400" dirty="0" err="1" smtClean="0"/>
              <a:t>Ecopass</a:t>
            </a:r>
            <a:r>
              <a:rPr lang="tr-TR" sz="2400" dirty="0" smtClean="0"/>
              <a:t> adıyla üç yıl boyunca kullanılmış, 2012 başından itibaren ise trafik sıkışıklığını azaltmaya yönelik kullanıma geçilmiştir. </a:t>
            </a:r>
            <a:endParaRPr lang="tr-TR"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0648"/>
            <a:ext cx="8229600" cy="1399032"/>
          </a:xfrm>
        </p:spPr>
        <p:txBody>
          <a:bodyPr>
            <a:normAutofit fontScale="90000"/>
          </a:bodyPr>
          <a:lstStyle/>
          <a:p>
            <a:pPr algn="r"/>
            <a:r>
              <a:rPr lang="tr-TR" dirty="0" smtClean="0"/>
              <a:t/>
            </a:r>
            <a:br>
              <a:rPr lang="tr-TR" dirty="0" smtClean="0"/>
            </a:br>
            <a:r>
              <a:rPr lang="tr-TR" sz="3100" b="1" dirty="0" smtClean="0"/>
              <a:t>1.YOLCU BİLGİ SİSTEMLERİ</a:t>
            </a:r>
            <a:r>
              <a:rPr lang="tr-TR" dirty="0" smtClean="0"/>
              <a:t/>
            </a:r>
            <a:br>
              <a:rPr lang="tr-TR" dirty="0" smtClean="0"/>
            </a:br>
            <a:endParaRPr lang="tr-TR" dirty="0"/>
          </a:p>
        </p:txBody>
      </p:sp>
      <p:sp>
        <p:nvSpPr>
          <p:cNvPr id="3" name="2 İçerik Yer Tutucusu"/>
          <p:cNvSpPr>
            <a:spLocks noGrp="1"/>
          </p:cNvSpPr>
          <p:nvPr>
            <p:ph idx="1"/>
          </p:nvPr>
        </p:nvSpPr>
        <p:spPr/>
        <p:txBody>
          <a:bodyPr>
            <a:normAutofit/>
          </a:bodyPr>
          <a:lstStyle/>
          <a:p>
            <a:pPr>
              <a:buNone/>
            </a:pPr>
            <a:r>
              <a:rPr lang="tr-TR" sz="2800" b="1"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Mobil ve Web Trafik Bilgi Uygulaması </a:t>
            </a:r>
          </a:p>
          <a:p>
            <a:pPr marL="0" indent="0" algn="just">
              <a:buNone/>
            </a:pPr>
            <a:r>
              <a:rPr lang="tr-TR" sz="2400" dirty="0" smtClean="0"/>
              <a:t>	Çeşitli ülkelerde trafiğin durumuna ilişkin anlık bilgi veren mobil uygulamalar ve web uygulamalarıdır.</a:t>
            </a:r>
          </a:p>
          <a:p>
            <a:pPr marL="0" indent="0" algn="just">
              <a:buNone/>
            </a:pPr>
            <a:r>
              <a:rPr lang="tr-TR" sz="2400" dirty="0" smtClean="0"/>
              <a:t>	Türkiye’de de İstanbul Büyükşehir Belediyesinin İBB Cep Trafik uygulaması bunun iyi bir örneğidir. Ayrıca dünyadaki birçok ülkelerde metropol alanlarda anlık trafik bilgileri </a:t>
            </a:r>
            <a:r>
              <a:rPr lang="tr-TR" sz="2400" dirty="0" err="1" smtClean="0"/>
              <a:t>Google</a:t>
            </a:r>
            <a:r>
              <a:rPr lang="tr-TR" sz="2400" dirty="0" smtClean="0"/>
              <a:t> </a:t>
            </a:r>
            <a:r>
              <a:rPr lang="tr-TR" sz="2400" dirty="0" err="1" smtClean="0"/>
              <a:t>Maps</a:t>
            </a:r>
            <a:r>
              <a:rPr lang="tr-TR" sz="2400" dirty="0" smtClean="0"/>
              <a:t> gibi herkesin erişebileceği  platformlardan  sunulmaktadır.</a:t>
            </a:r>
          </a:p>
          <a:p>
            <a:pPr marL="0" indent="0" algn="just">
              <a:buNone/>
            </a:pPr>
            <a:endParaRPr lang="tr-TR" sz="2800" dirty="0" smtClean="0"/>
          </a:p>
          <a:p>
            <a:pPr marL="0" indent="0" algn="just">
              <a:buNone/>
            </a:pPr>
            <a:endParaRPr lang="tr-TR" sz="28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5936"/>
            <a:ext cx="8229600" cy="5906128"/>
          </a:xfrm>
        </p:spPr>
        <p:txBody>
          <a:bodyPr>
            <a:normAutofit fontScale="70000" lnSpcReduction="20000"/>
          </a:bodyPr>
          <a:lstStyle/>
          <a:p>
            <a:pPr marL="0" indent="0" algn="just">
              <a:buNone/>
            </a:pPr>
            <a:r>
              <a:rPr lang="tr-TR" sz="6000" b="1" dirty="0" smtClean="0"/>
              <a:t>Türkiye Örneği;</a:t>
            </a:r>
          </a:p>
          <a:p>
            <a:pPr marL="0" indent="0" algn="just">
              <a:buNone/>
            </a:pPr>
            <a:r>
              <a:rPr lang="tr-TR" b="1" dirty="0" smtClean="0"/>
              <a:t> </a:t>
            </a:r>
            <a:endParaRPr lang="tr-TR" dirty="0" smtClean="0"/>
          </a:p>
          <a:p>
            <a:pPr marL="0" indent="0" algn="just">
              <a:buNone/>
            </a:pPr>
            <a:r>
              <a:rPr lang="tr-TR" dirty="0" smtClean="0"/>
              <a:t>	Otomatik Geçiş Sistemi (OGS), otoyol üzerinde seyreden araçların kat ettikleri mesafe ve araç sınıfına göre ücretlendirilmesi amacıyla geliştirilmiş operatörlü bir sistemdir. Zaman kaybını önlemek ve hızlı geçişi sağlamak amacıyla, 1999 yılında Fatih Sultan Mehmet Köprüsü’nde uygulamaya konulmuştur. Ücret toplama sistemlerinde </a:t>
            </a:r>
            <a:r>
              <a:rPr lang="tr-TR" dirty="0" err="1" smtClean="0"/>
              <a:t>OGS’ye</a:t>
            </a:r>
            <a:r>
              <a:rPr lang="tr-TR" dirty="0" smtClean="0"/>
              <a:t> ilave olarak getirilen Kartlı Geçiş Sistemi’nde (KGS), getirilmiştir.</a:t>
            </a:r>
            <a:endParaRPr lang="tr-TR" dirty="0" smtClean="0">
              <a:latin typeface="Adobe Heiti Std R" pitchFamily="34" charset="-128"/>
              <a:ea typeface="Adobe Heiti Std R" pitchFamily="34" charset="-128"/>
            </a:endParaRPr>
          </a:p>
          <a:p>
            <a:pPr marL="0" indent="0" algn="just">
              <a:buNone/>
            </a:pPr>
            <a:r>
              <a:rPr lang="tr-TR" dirty="0" smtClean="0">
                <a:latin typeface="Adobe Heiti Std R" pitchFamily="34" charset="-128"/>
                <a:ea typeface="Adobe Heiti Std R" pitchFamily="34" charset="-128"/>
              </a:rPr>
              <a:t>	</a:t>
            </a:r>
            <a:r>
              <a:rPr lang="tr-TR" dirty="0" smtClean="0">
                <a:ea typeface="Adobe Heiti Std R" pitchFamily="34" charset="-128"/>
              </a:rPr>
              <a:t>En kısa sürede ve en ucuz şekilde geçiş sağlamak için OGS ve KGS dışında yeni bir sistem olan Hızlı Geçiş Sistemi 2012 yılı içinde uygulamaya alınmış tüm </a:t>
            </a:r>
            <a:r>
              <a:rPr lang="tr-TR" dirty="0" err="1" smtClean="0">
                <a:ea typeface="Adobe Heiti Std R" pitchFamily="34" charset="-128"/>
              </a:rPr>
              <a:t>KGS’lerin</a:t>
            </a:r>
            <a:r>
              <a:rPr lang="tr-TR" dirty="0" smtClean="0">
                <a:ea typeface="Adobe Heiti Std R" pitchFamily="34" charset="-128"/>
              </a:rPr>
              <a:t> </a:t>
            </a:r>
            <a:r>
              <a:rPr lang="tr-TR" dirty="0" err="1" smtClean="0">
                <a:ea typeface="Adobe Heiti Std R" pitchFamily="34" charset="-128"/>
              </a:rPr>
              <a:t>HGS’ye</a:t>
            </a:r>
            <a:r>
              <a:rPr lang="tr-TR" dirty="0" smtClean="0">
                <a:ea typeface="Adobe Heiti Std R" pitchFamily="34" charset="-128"/>
              </a:rPr>
              <a:t> dönüştürülmüştür.HGS, otoyollar ve/veya köprülerde taşıtların ödeme noktal</a:t>
            </a:r>
            <a:r>
              <a:rPr lang="tr-TR" dirty="0" smtClean="0"/>
              <a:t>arında durmadan geçmelerini ve geçiş ücretlerini de kart veya pasif RFID etiket üzerinden ödemelerini sağlayan yüksek teknoloji ürünü bir sistemdir. 	</a:t>
            </a:r>
          </a:p>
          <a:p>
            <a:pPr marL="0" indent="0" algn="just">
              <a:buNone/>
            </a:pPr>
            <a:r>
              <a:rPr lang="tr-TR" dirty="0" smtClean="0"/>
              <a:t>	Dünyanın en kapsamlı elektronik ücret toplama projesi olan </a:t>
            </a:r>
            <a:r>
              <a:rPr lang="tr-TR" dirty="0" err="1" smtClean="0"/>
              <a:t>HGS’nin</a:t>
            </a:r>
            <a:r>
              <a:rPr lang="tr-TR" dirty="0" smtClean="0"/>
              <a:t> 10 milyon taşıt tarafından kullanılması beklenmektedir. </a:t>
            </a:r>
          </a:p>
          <a:p>
            <a:pPr marL="0" indent="0" algn="just">
              <a:buNone/>
            </a:pPr>
            <a:endParaRPr lang="tr-T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60648"/>
            <a:ext cx="8568952" cy="936104"/>
          </a:xfrm>
        </p:spPr>
        <p:txBody>
          <a:bodyPr>
            <a:normAutofit/>
          </a:bodyPr>
          <a:lstStyle/>
          <a:p>
            <a:pPr algn="r"/>
            <a:r>
              <a:rPr lang="tr-TR" sz="2800" b="1" dirty="0" smtClean="0"/>
              <a:t>5.YÜK VE FİLO YÖNETİM SİSTEMLERİ</a:t>
            </a:r>
            <a:endParaRPr lang="tr-TR" sz="2800" dirty="0"/>
          </a:p>
        </p:txBody>
      </p:sp>
      <p:sp>
        <p:nvSpPr>
          <p:cNvPr id="3" name="2 İçerik Yer Tutucusu"/>
          <p:cNvSpPr>
            <a:spLocks noGrp="1"/>
          </p:cNvSpPr>
          <p:nvPr>
            <p:ph idx="1"/>
          </p:nvPr>
        </p:nvSpPr>
        <p:spPr>
          <a:xfrm>
            <a:off x="457200" y="980728"/>
            <a:ext cx="8229600" cy="5474080"/>
          </a:xfrm>
        </p:spPr>
        <p:txBody>
          <a:bodyPr>
            <a:normAutofit fontScale="85000" lnSpcReduction="20000"/>
          </a:bodyPr>
          <a:lstStyle/>
          <a:p>
            <a:pPr marL="0" indent="0" algn="just">
              <a:buNone/>
            </a:pPr>
            <a:r>
              <a:rPr lang="tr-TR" sz="2400" dirty="0" smtClean="0"/>
              <a:t>	Filo Yönetim Sistemi, bir filonun yük optimizasyonu ve planlamasından başlayan bir kalite programı ile yükün müşteriye teslimine kadar izlenmesi, yönetilmesi ve diğer tüm yardımcı süreçlerin sırasını, birbirleri ile ilişkisini, ölçümlerini ve tüm süreçlerin iyileştirilmesini amaçlayan bir yönetim sistemidir.</a:t>
            </a:r>
          </a:p>
          <a:p>
            <a:pPr marL="0" indent="0" algn="just">
              <a:buNone/>
            </a:pPr>
            <a:r>
              <a:rPr lang="tr-TR" sz="2400" dirty="0" smtClean="0"/>
              <a:t> 	Filo Yönetim Sistemleri, AUS içerisinde özellikle mobil veri üretimi için çok büyük önem arz etmektedir. Bu verilerle daha sonradan trafik yoğunluk bilgisi ve kapasite kullanımı bilgisi elde etmek için de değerlendirilebilmektedir. Aynı zamanda, geçmiş zamanlı veri olarak kayıt altına alınarak, trafik tahmin algoritmalarında da kullanılabilmektedir.</a:t>
            </a:r>
          </a:p>
          <a:p>
            <a:pPr marL="0" indent="0" algn="just">
              <a:buNone/>
            </a:pPr>
            <a:r>
              <a:rPr lang="tr-TR" sz="2400" dirty="0" smtClean="0"/>
              <a:t>	 Filo yönetiminin işlevsel bir örneği, Washington Eyaleti Ulaştırma Genel Müdürlüğü (Washington </a:t>
            </a:r>
            <a:r>
              <a:rPr lang="tr-TR" sz="2400" dirty="0" err="1" smtClean="0"/>
              <a:t>State</a:t>
            </a:r>
            <a:r>
              <a:rPr lang="tr-TR" sz="2400" dirty="0" smtClean="0"/>
              <a:t> </a:t>
            </a:r>
            <a:r>
              <a:rPr lang="tr-TR" sz="2400" dirty="0" err="1" smtClean="0"/>
              <a:t>Department</a:t>
            </a:r>
            <a:r>
              <a:rPr lang="tr-TR" sz="2400" dirty="0" smtClean="0"/>
              <a:t> of Transport) tarafından uygulanmaktadır. Coğrafi Bilgi Sistemleri kullanılarak 250 kamyonluk kar küreme filosunun yönetildiği sistem ile GPS üzerinden aktarılan anlık konum bilgilerinin yanı sıra her kamyonda bulunan </a:t>
            </a:r>
            <a:r>
              <a:rPr lang="tr-TR" sz="2400" dirty="0" err="1" smtClean="0"/>
              <a:t>sensörler</a:t>
            </a:r>
            <a:r>
              <a:rPr lang="tr-TR" sz="2400" dirty="0" smtClean="0"/>
              <a:t> vasıtasıyla yol ve hava durumu, küreyici ve püskürtücü faaliyeti gibi çeşitli konularda bilgiler bir harita ara yüzünde görüntülenebilmekte, yol bakım operasyonları bu verilere göre yönetilebilmektedir.</a:t>
            </a:r>
            <a:endParaRPr lang="tr-TR"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p:cNvPicPr>
            <a:picLocks noGrp="1"/>
          </p:cNvPicPr>
          <p:nvPr>
            <p:ph idx="1"/>
          </p:nvPr>
        </p:nvPicPr>
        <p:blipFill>
          <a:blip r:embed="rId2" cstate="print"/>
          <a:srcRect/>
          <a:stretch>
            <a:fillRect/>
          </a:stretch>
        </p:blipFill>
        <p:spPr bwMode="auto">
          <a:xfrm>
            <a:off x="457200" y="836712"/>
            <a:ext cx="8229600" cy="4396958"/>
          </a:xfrm>
          <a:prstGeom prst="rect">
            <a:avLst/>
          </a:prstGeom>
          <a:noFill/>
          <a:ln w="9525">
            <a:noFill/>
            <a:miter lim="800000"/>
            <a:headEnd/>
            <a:tailEnd/>
          </a:ln>
        </p:spPr>
      </p:pic>
      <p:sp>
        <p:nvSpPr>
          <p:cNvPr id="3074" name="Rectangle 2"/>
          <p:cNvSpPr>
            <a:spLocks noChangeArrowheads="1"/>
          </p:cNvSpPr>
          <p:nvPr/>
        </p:nvSpPr>
        <p:spPr bwMode="auto">
          <a:xfrm>
            <a:off x="395536" y="5229200"/>
            <a:ext cx="896448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Washington Eyaleti Ulaştırma Genel Müdürlüğünün Filo Yönetim Sistemi</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60648"/>
            <a:ext cx="8568952" cy="936104"/>
          </a:xfrm>
        </p:spPr>
        <p:txBody>
          <a:bodyPr>
            <a:normAutofit fontScale="90000"/>
          </a:bodyPr>
          <a:lstStyle/>
          <a:p>
            <a:pPr algn="r"/>
            <a:r>
              <a:rPr lang="tr-TR" sz="2800" b="1" dirty="0" smtClean="0"/>
              <a:t>6.	SÜRÜCÜ DESTEK VE GÜVENLİK SİSTEMLERİ</a:t>
            </a:r>
            <a:r>
              <a:rPr lang="tr-TR" sz="2800" dirty="0" smtClean="0"/>
              <a:t/>
            </a:r>
            <a:br>
              <a:rPr lang="tr-TR" sz="2800" dirty="0" smtClean="0"/>
            </a:br>
            <a:endParaRPr lang="tr-TR" sz="2800" dirty="0"/>
          </a:p>
        </p:txBody>
      </p:sp>
      <p:sp>
        <p:nvSpPr>
          <p:cNvPr id="3" name="2 İçerik Yer Tutucusu"/>
          <p:cNvSpPr>
            <a:spLocks noGrp="1"/>
          </p:cNvSpPr>
          <p:nvPr>
            <p:ph idx="1"/>
          </p:nvPr>
        </p:nvSpPr>
        <p:spPr>
          <a:xfrm>
            <a:off x="457200" y="980728"/>
            <a:ext cx="8229600" cy="5474080"/>
          </a:xfrm>
        </p:spPr>
        <p:txBody>
          <a:bodyPr>
            <a:normAutofit fontScale="62500" lnSpcReduction="20000"/>
          </a:bodyPr>
          <a:lstStyle/>
          <a:p>
            <a:pPr marL="0" indent="0" algn="just">
              <a:buNone/>
            </a:pPr>
            <a:r>
              <a:rPr lang="tr-TR" sz="2400" dirty="0" smtClean="0"/>
              <a:t>	 Genel olarak, sürücünün verdiği basit bir emri araç beyninin son derece karmaşık bir emre dönüştürdüğü ileri sürücü destek ve güvenlik sistemleri kapsamında ele alınabilecek uygulamalardır.</a:t>
            </a:r>
          </a:p>
          <a:p>
            <a:pPr marL="0" indent="0" algn="just">
              <a:buNone/>
            </a:pPr>
            <a:r>
              <a:rPr lang="tr-TR" sz="2400" dirty="0" smtClean="0"/>
              <a:t>Bunlar,	</a:t>
            </a:r>
          </a:p>
          <a:p>
            <a:pPr marL="0" indent="0" algn="just">
              <a:buFont typeface="Wingdings" pitchFamily="2" charset="2"/>
              <a:buChar char="§"/>
            </a:pPr>
            <a:r>
              <a:rPr lang="tr-TR" sz="2400" dirty="0" smtClean="0"/>
              <a:t>Hız sabitleyici (</a:t>
            </a:r>
            <a:r>
              <a:rPr lang="tr-TR" sz="2400" dirty="0" err="1" smtClean="0"/>
              <a:t>cruise</a:t>
            </a:r>
            <a:r>
              <a:rPr lang="tr-TR" sz="2400" dirty="0" smtClean="0"/>
              <a:t> </a:t>
            </a:r>
            <a:r>
              <a:rPr lang="tr-TR" sz="2400" dirty="0" err="1" smtClean="0"/>
              <a:t>control</a:t>
            </a:r>
            <a:r>
              <a:rPr lang="tr-TR" sz="2400" dirty="0" smtClean="0"/>
              <a:t>) sistemler(1970’lerde yürürlüğe girmiştir.)</a:t>
            </a:r>
          </a:p>
          <a:p>
            <a:pPr marL="0" indent="0" algn="just">
              <a:buFont typeface="Wingdings" pitchFamily="2" charset="2"/>
              <a:buChar char="§"/>
            </a:pPr>
            <a:r>
              <a:rPr lang="tr-TR" sz="2400" dirty="0" smtClean="0"/>
              <a:t>Anti-</a:t>
            </a:r>
            <a:r>
              <a:rPr lang="tr-TR" sz="2400" dirty="0" err="1" smtClean="0"/>
              <a:t>lock</a:t>
            </a:r>
            <a:r>
              <a:rPr lang="tr-TR" sz="2400" dirty="0" smtClean="0"/>
              <a:t> fren sistemleri (ABS)</a:t>
            </a:r>
          </a:p>
          <a:p>
            <a:pPr marL="0" indent="0" algn="just">
              <a:buFont typeface="Wingdings" pitchFamily="2" charset="2"/>
              <a:buChar char="§"/>
            </a:pPr>
            <a:r>
              <a:rPr lang="tr-TR" sz="2400" dirty="0" smtClean="0"/>
              <a:t>Sürücünün frene basma hızından niyetini okuyan acil fren desteği (EBA -</a:t>
            </a:r>
            <a:r>
              <a:rPr lang="tr-TR" sz="2400" dirty="0" err="1" smtClean="0"/>
              <a:t>emergency</a:t>
            </a:r>
            <a:r>
              <a:rPr lang="tr-TR" sz="2400" dirty="0" smtClean="0"/>
              <a:t> </a:t>
            </a:r>
            <a:r>
              <a:rPr lang="tr-TR" sz="2400" dirty="0" err="1" smtClean="0"/>
              <a:t>brake</a:t>
            </a:r>
            <a:r>
              <a:rPr lang="tr-TR" sz="2400" dirty="0" smtClean="0"/>
              <a:t> </a:t>
            </a:r>
            <a:r>
              <a:rPr lang="tr-TR" sz="2400" dirty="0" err="1" smtClean="0"/>
              <a:t>assist</a:t>
            </a:r>
            <a:r>
              <a:rPr lang="tr-TR" sz="2400" dirty="0" smtClean="0"/>
              <a:t>) </a:t>
            </a:r>
          </a:p>
          <a:p>
            <a:pPr marL="0" indent="0" algn="just">
              <a:buFont typeface="Wingdings" pitchFamily="2" charset="2"/>
              <a:buChar char="§"/>
            </a:pPr>
            <a:r>
              <a:rPr lang="tr-TR" sz="2400" dirty="0" smtClean="0"/>
              <a:t>Acil fren gücü dağıtımı (</a:t>
            </a:r>
            <a:r>
              <a:rPr lang="tr-TR" sz="2400" dirty="0" err="1" smtClean="0"/>
              <a:t>ebd</a:t>
            </a:r>
            <a:r>
              <a:rPr lang="tr-TR" sz="2400" dirty="0" smtClean="0"/>
              <a:t>-</a:t>
            </a:r>
            <a:r>
              <a:rPr lang="tr-TR" sz="2400" dirty="0" err="1" smtClean="0"/>
              <a:t>emergency</a:t>
            </a:r>
            <a:r>
              <a:rPr lang="tr-TR" sz="2400" dirty="0" smtClean="0"/>
              <a:t> </a:t>
            </a:r>
            <a:r>
              <a:rPr lang="tr-TR" sz="2400" dirty="0" err="1" smtClean="0"/>
              <a:t>brake</a:t>
            </a:r>
            <a:r>
              <a:rPr lang="tr-TR" sz="2400" dirty="0" smtClean="0"/>
              <a:t>-</a:t>
            </a:r>
            <a:r>
              <a:rPr lang="tr-TR" sz="2400" dirty="0" err="1" smtClean="0"/>
              <a:t>force</a:t>
            </a:r>
            <a:r>
              <a:rPr lang="tr-TR" sz="2400" dirty="0" smtClean="0"/>
              <a:t> </a:t>
            </a:r>
            <a:r>
              <a:rPr lang="tr-TR" sz="2400" dirty="0" err="1" smtClean="0"/>
              <a:t>distribution</a:t>
            </a:r>
            <a:r>
              <a:rPr lang="tr-TR" sz="2400" dirty="0" smtClean="0"/>
              <a:t>)</a:t>
            </a:r>
          </a:p>
          <a:p>
            <a:pPr marL="0" indent="0" algn="just">
              <a:buFont typeface="Wingdings" pitchFamily="2" charset="2"/>
              <a:buChar char="§"/>
            </a:pPr>
            <a:r>
              <a:rPr lang="tr-TR" sz="2400" dirty="0" smtClean="0"/>
              <a:t>Çekiş gücünü tekerlere farklı farklı dağıtan elektronik </a:t>
            </a:r>
            <a:r>
              <a:rPr lang="tr-TR" sz="2400" dirty="0" err="1" smtClean="0"/>
              <a:t>stabilite</a:t>
            </a:r>
            <a:r>
              <a:rPr lang="tr-TR" sz="2400" dirty="0" smtClean="0"/>
              <a:t> kontrolü (</a:t>
            </a:r>
            <a:r>
              <a:rPr lang="tr-TR" sz="2400" dirty="0" err="1" smtClean="0"/>
              <a:t>esc</a:t>
            </a:r>
            <a:r>
              <a:rPr lang="tr-TR" sz="2400" dirty="0" smtClean="0"/>
              <a:t>-</a:t>
            </a:r>
            <a:r>
              <a:rPr lang="tr-TR" sz="2400" dirty="0" err="1" smtClean="0"/>
              <a:t>electronic</a:t>
            </a:r>
            <a:r>
              <a:rPr lang="tr-TR" sz="2400" dirty="0" smtClean="0"/>
              <a:t> </a:t>
            </a:r>
            <a:r>
              <a:rPr lang="tr-TR" sz="2400" dirty="0" err="1" smtClean="0"/>
              <a:t>stability</a:t>
            </a:r>
            <a:r>
              <a:rPr lang="tr-TR" sz="2400" dirty="0" smtClean="0"/>
              <a:t> </a:t>
            </a:r>
            <a:r>
              <a:rPr lang="tr-TR" sz="2400" dirty="0" err="1" smtClean="0"/>
              <a:t>control</a:t>
            </a:r>
            <a:r>
              <a:rPr lang="tr-TR" sz="2400" dirty="0" smtClean="0"/>
              <a:t>), </a:t>
            </a:r>
          </a:p>
          <a:p>
            <a:pPr marL="0" indent="0" algn="just">
              <a:buFont typeface="Wingdings" pitchFamily="2" charset="2"/>
              <a:buChar char="§"/>
            </a:pPr>
            <a:r>
              <a:rPr lang="tr-TR" sz="2400" dirty="0" smtClean="0"/>
              <a:t>Öndeki araç ile aradaki mesafeyi ölçerek buna göre hız değişikliği yapabilen ileri hız kontrol sistemleri</a:t>
            </a:r>
          </a:p>
          <a:p>
            <a:pPr marL="0" indent="0" algn="just">
              <a:buFont typeface="Wingdings" pitchFamily="2" charset="2"/>
              <a:buChar char="§"/>
            </a:pPr>
            <a:r>
              <a:rPr lang="tr-TR" sz="2400" dirty="0" smtClean="0"/>
              <a:t>Yeni nesil fren ve gaz kontrol sistemleri </a:t>
            </a:r>
          </a:p>
          <a:p>
            <a:pPr marL="0" indent="0" algn="just">
              <a:buNone/>
            </a:pPr>
            <a:endParaRPr lang="tr-TR" sz="2400" dirty="0" smtClean="0"/>
          </a:p>
          <a:p>
            <a:pPr marL="0" indent="0" algn="just">
              <a:buNone/>
            </a:pPr>
            <a:r>
              <a:rPr lang="tr-TR" sz="2400" dirty="0" smtClean="0"/>
              <a:t>İleri sürücü destek sistemleri içerisinde</a:t>
            </a:r>
          </a:p>
          <a:p>
            <a:pPr marL="0" indent="0" algn="just">
              <a:buFont typeface="Wingdings" pitchFamily="2" charset="2"/>
              <a:buChar char="§"/>
            </a:pPr>
            <a:r>
              <a:rPr lang="tr-TR" sz="2400" dirty="0" smtClean="0"/>
              <a:t>Park </a:t>
            </a:r>
            <a:r>
              <a:rPr lang="tr-TR" sz="2400" dirty="0" err="1" smtClean="0"/>
              <a:t>sensörleri</a:t>
            </a:r>
            <a:r>
              <a:rPr lang="tr-TR" sz="2400" dirty="0" smtClean="0"/>
              <a:t> </a:t>
            </a:r>
          </a:p>
          <a:p>
            <a:pPr marL="0" indent="0" algn="just">
              <a:buFont typeface="Wingdings" pitchFamily="2" charset="2"/>
              <a:buChar char="§"/>
            </a:pPr>
            <a:r>
              <a:rPr lang="tr-TR" sz="2400" dirty="0" smtClean="0"/>
              <a:t>Çeşitli çarpma uyarı sistemleri,</a:t>
            </a:r>
          </a:p>
          <a:p>
            <a:pPr marL="0" indent="0" algn="just">
              <a:buFont typeface="Wingdings" pitchFamily="2" charset="2"/>
              <a:buChar char="§"/>
            </a:pPr>
            <a:r>
              <a:rPr lang="tr-TR" sz="2400" dirty="0" smtClean="0"/>
              <a:t>Seyir halinde çarpışma önleyici sistemler,</a:t>
            </a:r>
          </a:p>
          <a:p>
            <a:pPr marL="0" indent="0" algn="just">
              <a:buFont typeface="Wingdings" pitchFamily="2" charset="2"/>
              <a:buChar char="§"/>
            </a:pPr>
            <a:r>
              <a:rPr lang="tr-TR" sz="2400" dirty="0" smtClean="0"/>
              <a:t>Şerit ihlali uyarı sistemleri,</a:t>
            </a:r>
          </a:p>
          <a:p>
            <a:pPr marL="0" indent="0" algn="just">
              <a:buFont typeface="Wingdings" pitchFamily="2" charset="2"/>
              <a:buChar char="§"/>
            </a:pPr>
            <a:r>
              <a:rPr lang="tr-TR" sz="2400" dirty="0" smtClean="0"/>
              <a:t>Kör nokta izleme sistemleri,</a:t>
            </a:r>
          </a:p>
          <a:p>
            <a:pPr marL="0" indent="0" algn="just">
              <a:buFont typeface="Wingdings" pitchFamily="2" charset="2"/>
              <a:buChar char="§"/>
            </a:pPr>
            <a:r>
              <a:rPr lang="tr-TR" sz="2400" dirty="0" smtClean="0"/>
              <a:t> ileri far sistemleri, </a:t>
            </a:r>
          </a:p>
          <a:p>
            <a:pPr marL="0" indent="0" algn="just">
              <a:buFont typeface="Wingdings" pitchFamily="2" charset="2"/>
              <a:buChar char="§"/>
            </a:pPr>
            <a:r>
              <a:rPr lang="tr-TR" sz="2400" dirty="0" smtClean="0"/>
              <a:t>Gece görüşü yardımı gibi çeşitli uygulamalarda eklenebilir.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6264696"/>
          </a:xfrm>
        </p:spPr>
        <p:txBody>
          <a:bodyPr>
            <a:normAutofit fontScale="55000" lnSpcReduction="20000"/>
          </a:bodyPr>
          <a:lstStyle/>
          <a:p>
            <a:pPr marL="0" indent="0">
              <a:buNone/>
              <a:tabLst>
                <a:tab pos="82550" algn="l"/>
              </a:tabLst>
            </a:pPr>
            <a:r>
              <a:rPr lang="tr-TR" b="1" dirty="0" smtClean="0"/>
              <a:t>Akıllı Araç İnisiyatifi’nce tavsiye edilen akıllı araç uygulamaları;</a:t>
            </a:r>
            <a:r>
              <a:rPr lang="tr-TR" dirty="0" smtClean="0"/>
              <a:t> </a:t>
            </a:r>
          </a:p>
          <a:p>
            <a:pPr marL="0" indent="0" algn="just">
              <a:buNone/>
              <a:tabLst>
                <a:tab pos="82550" algn="l"/>
              </a:tabLst>
            </a:pPr>
            <a:r>
              <a:rPr lang="tr-TR" dirty="0" err="1" smtClean="0"/>
              <a:t>Abs</a:t>
            </a:r>
            <a:r>
              <a:rPr lang="tr-TR" dirty="0" smtClean="0"/>
              <a:t>, </a:t>
            </a:r>
          </a:p>
          <a:p>
            <a:pPr marL="0" indent="0" algn="just">
              <a:buNone/>
              <a:tabLst>
                <a:tab pos="82550" algn="l"/>
              </a:tabLst>
            </a:pPr>
            <a:r>
              <a:rPr lang="tr-TR" dirty="0" err="1" smtClean="0"/>
              <a:t>Acc</a:t>
            </a:r>
            <a:r>
              <a:rPr lang="tr-TR" dirty="0" smtClean="0"/>
              <a:t> (</a:t>
            </a:r>
            <a:r>
              <a:rPr lang="tr-TR" dirty="0" err="1" smtClean="0"/>
              <a:t>adaptif</a:t>
            </a:r>
            <a:r>
              <a:rPr lang="tr-TR" dirty="0" smtClean="0"/>
              <a:t>/otonom hız kontrolü), </a:t>
            </a:r>
          </a:p>
          <a:p>
            <a:pPr marL="0" indent="0" algn="just">
              <a:buNone/>
              <a:tabLst>
                <a:tab pos="82550" algn="l"/>
              </a:tabLst>
            </a:pPr>
            <a:r>
              <a:rPr lang="tr-TR" dirty="0" err="1" smtClean="0"/>
              <a:t>Adaptif</a:t>
            </a:r>
            <a:r>
              <a:rPr lang="tr-TR" dirty="0" smtClean="0"/>
              <a:t> farlar,</a:t>
            </a:r>
          </a:p>
          <a:p>
            <a:pPr marL="0" indent="0" algn="just">
              <a:buNone/>
              <a:tabLst>
                <a:tab pos="82550" algn="l"/>
              </a:tabLst>
            </a:pPr>
            <a:r>
              <a:rPr lang="tr-TR" dirty="0" smtClean="0"/>
              <a:t> EBS (acil durum frenleme yardım sistemi), </a:t>
            </a:r>
          </a:p>
          <a:p>
            <a:pPr marL="0" indent="0" algn="just">
              <a:buNone/>
              <a:tabLst>
                <a:tab pos="82550" algn="l"/>
              </a:tabLst>
            </a:pPr>
            <a:r>
              <a:rPr lang="tr-TR" dirty="0" err="1" smtClean="0"/>
              <a:t>Ecall</a:t>
            </a:r>
            <a:r>
              <a:rPr lang="tr-TR" dirty="0" smtClean="0"/>
              <a:t>, </a:t>
            </a:r>
          </a:p>
          <a:p>
            <a:pPr marL="0" indent="0" algn="just">
              <a:buNone/>
              <a:tabLst>
                <a:tab pos="82550" algn="l"/>
              </a:tabLst>
            </a:pPr>
            <a:r>
              <a:rPr lang="tr-TR" dirty="0" smtClean="0"/>
              <a:t>Engel ve çarpışma uyarısı, </a:t>
            </a:r>
          </a:p>
          <a:p>
            <a:pPr marL="0" indent="0" algn="just">
              <a:buNone/>
              <a:tabLst>
                <a:tab pos="82550" algn="l"/>
              </a:tabLst>
            </a:pPr>
            <a:r>
              <a:rPr lang="tr-TR" dirty="0" smtClean="0"/>
              <a:t>ESC, </a:t>
            </a:r>
          </a:p>
          <a:p>
            <a:pPr marL="0" indent="0" algn="just">
              <a:buNone/>
              <a:tabLst>
                <a:tab pos="82550" algn="l"/>
              </a:tabLst>
            </a:pPr>
            <a:r>
              <a:rPr lang="tr-TR" dirty="0" smtClean="0"/>
              <a:t>Gece görüşü, </a:t>
            </a:r>
          </a:p>
          <a:p>
            <a:pPr marL="0" indent="0" algn="just">
              <a:buNone/>
              <a:tabLst>
                <a:tab pos="82550" algn="l"/>
              </a:tabLst>
            </a:pPr>
            <a:r>
              <a:rPr lang="tr-TR" dirty="0" smtClean="0"/>
              <a:t>Genişletilmiş çevre bilgisi, </a:t>
            </a:r>
          </a:p>
          <a:p>
            <a:pPr marL="0" indent="0" algn="just">
              <a:buNone/>
              <a:tabLst>
                <a:tab pos="82550" algn="l"/>
              </a:tabLst>
            </a:pPr>
            <a:r>
              <a:rPr lang="tr-TR" dirty="0" smtClean="0"/>
              <a:t>Hız uyarısı, </a:t>
            </a:r>
          </a:p>
          <a:p>
            <a:pPr marL="0" indent="0" algn="just">
              <a:buNone/>
              <a:tabLst>
                <a:tab pos="82550" algn="l"/>
              </a:tabLst>
            </a:pPr>
            <a:r>
              <a:rPr lang="tr-TR" dirty="0" smtClean="0"/>
              <a:t>Lastik basıncı izleme sistemi (TPMS), </a:t>
            </a:r>
          </a:p>
          <a:p>
            <a:pPr marL="0" indent="0" algn="just">
              <a:buNone/>
              <a:tabLst>
                <a:tab pos="82550" algn="l"/>
              </a:tabLst>
            </a:pPr>
            <a:r>
              <a:rPr lang="tr-TR" dirty="0" smtClean="0"/>
              <a:t>Şerit değiştirme yardımcısı  </a:t>
            </a:r>
          </a:p>
          <a:p>
            <a:pPr marL="0" indent="0" algn="just">
              <a:buNone/>
              <a:tabLst>
                <a:tab pos="82550" algn="l"/>
              </a:tabLst>
            </a:pPr>
            <a:r>
              <a:rPr lang="tr-TR" dirty="0" smtClean="0"/>
              <a:t>Kör nokta tespiti (BLIS), </a:t>
            </a:r>
          </a:p>
          <a:p>
            <a:pPr marL="0" indent="0" algn="just">
              <a:buNone/>
              <a:tabLst>
                <a:tab pos="82550" algn="l"/>
              </a:tabLst>
            </a:pPr>
            <a:r>
              <a:rPr lang="tr-TR" dirty="0" smtClean="0"/>
              <a:t>Şerit ihlali uyarı sistemi (LDWS - </a:t>
            </a:r>
            <a:r>
              <a:rPr lang="tr-TR" dirty="0" err="1" smtClean="0"/>
              <a:t>lane</a:t>
            </a:r>
            <a:r>
              <a:rPr lang="tr-TR" dirty="0" smtClean="0"/>
              <a:t> </a:t>
            </a:r>
            <a:r>
              <a:rPr lang="tr-TR" dirty="0" err="1" smtClean="0"/>
              <a:t>departure</a:t>
            </a:r>
            <a:r>
              <a:rPr lang="tr-TR" dirty="0" smtClean="0"/>
              <a:t> </a:t>
            </a:r>
            <a:r>
              <a:rPr lang="tr-TR" dirty="0" err="1" smtClean="0"/>
              <a:t>warning</a:t>
            </a:r>
            <a:r>
              <a:rPr lang="tr-TR" dirty="0" smtClean="0"/>
              <a:t> </a:t>
            </a:r>
            <a:r>
              <a:rPr lang="tr-TR" dirty="0" err="1" smtClean="0"/>
              <a:t>system</a:t>
            </a:r>
            <a:r>
              <a:rPr lang="tr-TR" dirty="0" smtClean="0"/>
              <a:t>), </a:t>
            </a:r>
          </a:p>
          <a:p>
            <a:pPr marL="0" indent="0" algn="just">
              <a:buNone/>
              <a:tabLst>
                <a:tab pos="82550" algn="l"/>
              </a:tabLst>
            </a:pPr>
            <a:r>
              <a:rPr lang="tr-TR" dirty="0" smtClean="0"/>
              <a:t>Uykulu sürücüyü uyarma sistemi, </a:t>
            </a:r>
          </a:p>
          <a:p>
            <a:pPr marL="0" indent="0" algn="just">
              <a:buNone/>
              <a:tabLst>
                <a:tab pos="82550" algn="l"/>
              </a:tabLst>
            </a:pPr>
            <a:r>
              <a:rPr lang="tr-TR" dirty="0" smtClean="0"/>
              <a:t>Vites göstergesi, </a:t>
            </a:r>
          </a:p>
          <a:p>
            <a:pPr marL="0" indent="0" algn="just">
              <a:buNone/>
              <a:tabLst>
                <a:tab pos="82550" algn="l"/>
              </a:tabLst>
            </a:pPr>
            <a:r>
              <a:rPr lang="tr-TR" dirty="0" smtClean="0"/>
              <a:t>Yaya / savunmasız yol kullanıcısı koruma sisteminden meydana gelmektedir.</a:t>
            </a:r>
          </a:p>
          <a:p>
            <a:pPr marL="0" indent="0" algn="just">
              <a:buNone/>
              <a:tabLst>
                <a:tab pos="82550" algn="l"/>
              </a:tabLst>
            </a:pPr>
            <a:r>
              <a:rPr lang="tr-TR" dirty="0" smtClean="0"/>
              <a:t>		</a:t>
            </a:r>
          </a:p>
          <a:p>
            <a:pPr marL="0" indent="0" algn="just">
              <a:buNone/>
              <a:tabLst>
                <a:tab pos="82550" algn="l"/>
              </a:tabLst>
            </a:pPr>
            <a:r>
              <a:rPr lang="tr-TR" dirty="0" smtClean="0"/>
              <a:t>		Uykulu sürücüleri uyarma sistemi, sürücünün yüzünü, el-ayak hareketlerini ve nabzını izleyip, başının duruşunu ve gözlerinin kapanıp açılışını tahlil ederek, kendinde olup olmadığını değerlendirmekte; sürüşü etkileyecek kadar uykulu olduğuna veya dikkatinin dağıldığına karar verdiğinde sürücüyü uyarmaktadır.</a:t>
            </a:r>
          </a:p>
          <a:p>
            <a:pPr marL="0" indent="0" algn="just">
              <a:buNone/>
              <a:tabLst>
                <a:tab pos="82550" algn="l"/>
              </a:tabLst>
            </a:pPr>
            <a:endParaRPr lang="tr-T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785242"/>
          </a:xfrm>
        </p:spPr>
        <p:txBody>
          <a:bodyPr>
            <a:normAutofit/>
          </a:bodyPr>
          <a:lstStyle/>
          <a:p>
            <a:pPr algn="r"/>
            <a:r>
              <a:rPr lang="tr-TR" sz="2400" b="1" dirty="0" smtClean="0"/>
              <a:t>Türkiye deki Sürücü Destek ve Güvenlik Sistemleri</a:t>
            </a:r>
            <a:endParaRPr lang="tr-TR" sz="2400" b="1" dirty="0"/>
          </a:p>
        </p:txBody>
      </p:sp>
      <p:sp>
        <p:nvSpPr>
          <p:cNvPr id="3" name="2 İçerik Yer Tutucusu"/>
          <p:cNvSpPr>
            <a:spLocks noGrp="1"/>
          </p:cNvSpPr>
          <p:nvPr>
            <p:ph idx="1"/>
          </p:nvPr>
        </p:nvSpPr>
        <p:spPr>
          <a:xfrm>
            <a:off x="457200" y="908720"/>
            <a:ext cx="8229600" cy="5760640"/>
          </a:xfrm>
        </p:spPr>
        <p:txBody>
          <a:bodyPr>
            <a:normAutofit fontScale="47500" lnSpcReduction="20000"/>
          </a:bodyPr>
          <a:lstStyle/>
          <a:p>
            <a:pPr marL="0" indent="0" algn="just">
              <a:buNone/>
              <a:tabLst>
                <a:tab pos="82550" algn="l"/>
              </a:tabLst>
            </a:pPr>
            <a:r>
              <a:rPr lang="tr-TR" dirty="0" smtClean="0"/>
              <a:t>	</a:t>
            </a:r>
          </a:p>
          <a:p>
            <a:pPr marL="0" indent="0" algn="just">
              <a:buNone/>
              <a:tabLst>
                <a:tab pos="82550" algn="l"/>
              </a:tabLst>
            </a:pPr>
            <a:r>
              <a:rPr lang="tr-TR" dirty="0" smtClean="0"/>
              <a:t>Bunlar; </a:t>
            </a:r>
          </a:p>
          <a:p>
            <a:pPr marL="0" indent="0" algn="just">
              <a:buFont typeface="Wingdings" pitchFamily="2" charset="2"/>
              <a:buChar char="§"/>
              <a:tabLst>
                <a:tab pos="82550" algn="l"/>
              </a:tabLst>
            </a:pPr>
            <a:r>
              <a:rPr lang="tr-TR" dirty="0" err="1" smtClean="0"/>
              <a:t>Navigasyon</a:t>
            </a:r>
            <a:r>
              <a:rPr lang="tr-TR" dirty="0" smtClean="0"/>
              <a:t> cihazı ve haritasından oluşan </a:t>
            </a:r>
            <a:r>
              <a:rPr lang="tr-TR" dirty="0" err="1" smtClean="0"/>
              <a:t>navigasyon</a:t>
            </a:r>
            <a:r>
              <a:rPr lang="tr-TR" dirty="0" smtClean="0"/>
              <a:t> uygulaması, </a:t>
            </a:r>
          </a:p>
          <a:p>
            <a:pPr marL="0" indent="0" algn="just">
              <a:buFont typeface="Wingdings" pitchFamily="2" charset="2"/>
              <a:buChar char="§"/>
              <a:tabLst>
                <a:tab pos="82550" algn="l"/>
              </a:tabLst>
            </a:pPr>
            <a:r>
              <a:rPr lang="tr-TR" dirty="0" smtClean="0"/>
              <a:t>GSM tabanlı sistemlerden oluşan filo takip sistemleri, </a:t>
            </a:r>
          </a:p>
          <a:p>
            <a:pPr marL="0" indent="0" algn="just">
              <a:buFont typeface="Wingdings" pitchFamily="2" charset="2"/>
              <a:buChar char="§"/>
              <a:tabLst>
                <a:tab pos="82550" algn="l"/>
              </a:tabLst>
            </a:pPr>
            <a:r>
              <a:rPr lang="tr-TR" dirty="0" smtClean="0"/>
              <a:t>Araç içi yolcu bilgi ve eğlence sistemi, </a:t>
            </a:r>
          </a:p>
          <a:p>
            <a:pPr marL="0" indent="0" algn="just">
              <a:buFont typeface="Wingdings" pitchFamily="2" charset="2"/>
              <a:buChar char="§"/>
              <a:tabLst>
                <a:tab pos="82550" algn="l"/>
              </a:tabLst>
            </a:pPr>
            <a:r>
              <a:rPr lang="tr-TR" dirty="0" smtClean="0"/>
              <a:t>Araçlar arası haberleşme teknolojilerini mümkün kılan V2V elektronik kontrol ünitesi, </a:t>
            </a:r>
          </a:p>
          <a:p>
            <a:pPr marL="0" indent="0" algn="just">
              <a:buFont typeface="Wingdings" pitchFamily="2" charset="2"/>
              <a:buChar char="§"/>
              <a:tabLst>
                <a:tab pos="82550" algn="l"/>
              </a:tabLst>
            </a:pPr>
            <a:r>
              <a:rPr lang="tr-TR" dirty="0" smtClean="0"/>
              <a:t>Otomatik park sistemleri, </a:t>
            </a:r>
          </a:p>
          <a:p>
            <a:pPr marL="0" indent="0" algn="just">
              <a:buFont typeface="Wingdings" pitchFamily="2" charset="2"/>
              <a:buChar char="§"/>
              <a:tabLst>
                <a:tab pos="82550" algn="l"/>
              </a:tabLst>
            </a:pPr>
            <a:r>
              <a:rPr lang="tr-TR" dirty="0" smtClean="0"/>
              <a:t>Otomatik vites sistemleri, </a:t>
            </a:r>
          </a:p>
          <a:p>
            <a:pPr marL="0" indent="0" algn="just">
              <a:buFont typeface="Wingdings" pitchFamily="2" charset="2"/>
              <a:buChar char="§"/>
              <a:tabLst>
                <a:tab pos="82550" algn="l"/>
              </a:tabLst>
            </a:pPr>
            <a:r>
              <a:rPr lang="tr-TR" dirty="0" smtClean="0"/>
              <a:t>Akıllı seyir sistemleri (</a:t>
            </a:r>
            <a:r>
              <a:rPr lang="tr-TR" dirty="0" err="1" smtClean="0"/>
              <a:t>cruise</a:t>
            </a:r>
            <a:r>
              <a:rPr lang="tr-TR" dirty="0" smtClean="0"/>
              <a:t> kontrol), </a:t>
            </a:r>
          </a:p>
          <a:p>
            <a:pPr marL="0" indent="0" algn="just">
              <a:buFont typeface="Wingdings" pitchFamily="2" charset="2"/>
              <a:buChar char="§"/>
              <a:tabLst>
                <a:tab pos="82550" algn="l"/>
              </a:tabLst>
            </a:pPr>
            <a:r>
              <a:rPr lang="tr-TR" dirty="0" smtClean="0"/>
              <a:t>Hız sabitleme sisteminin aracın güzergahındaki araçlara/nesnelere göre otomatik olarak ayarlanması (</a:t>
            </a:r>
            <a:r>
              <a:rPr lang="tr-TR" dirty="0" err="1" smtClean="0"/>
              <a:t>adaptive</a:t>
            </a:r>
            <a:r>
              <a:rPr lang="tr-TR" dirty="0" smtClean="0"/>
              <a:t> </a:t>
            </a:r>
            <a:r>
              <a:rPr lang="tr-TR" dirty="0" err="1" smtClean="0"/>
              <a:t>cruise</a:t>
            </a:r>
            <a:r>
              <a:rPr lang="tr-TR" dirty="0" smtClean="0"/>
              <a:t> </a:t>
            </a:r>
            <a:r>
              <a:rPr lang="tr-TR" dirty="0" err="1" smtClean="0"/>
              <a:t>control</a:t>
            </a:r>
            <a:r>
              <a:rPr lang="tr-TR" dirty="0" smtClean="0"/>
              <a:t>), </a:t>
            </a:r>
          </a:p>
          <a:p>
            <a:pPr marL="0" indent="0" algn="just">
              <a:buFont typeface="Wingdings" pitchFamily="2" charset="2"/>
              <a:buChar char="§"/>
              <a:tabLst>
                <a:tab pos="82550" algn="l"/>
              </a:tabLst>
            </a:pPr>
            <a:r>
              <a:rPr lang="tr-TR" dirty="0" smtClean="0"/>
              <a:t>Şerit değişim uyarı sistemi, </a:t>
            </a:r>
          </a:p>
          <a:p>
            <a:pPr marL="0" indent="0" algn="just">
              <a:buFont typeface="Wingdings" pitchFamily="2" charset="2"/>
              <a:buChar char="§"/>
              <a:tabLst>
                <a:tab pos="82550" algn="l"/>
              </a:tabLst>
            </a:pPr>
            <a:r>
              <a:rPr lang="tr-TR" dirty="0" smtClean="0"/>
              <a:t>Araç takip </a:t>
            </a:r>
            <a:r>
              <a:rPr lang="tr-TR" dirty="0" err="1" smtClean="0"/>
              <a:t>tempomatı</a:t>
            </a:r>
            <a:r>
              <a:rPr lang="tr-TR" dirty="0" smtClean="0"/>
              <a:t>(öndeki araç ile mesafeyi koruyan sistem),</a:t>
            </a:r>
          </a:p>
          <a:p>
            <a:pPr marL="0" indent="0" algn="just">
              <a:buFont typeface="Wingdings" pitchFamily="2" charset="2"/>
              <a:buChar char="§"/>
              <a:tabLst>
                <a:tab pos="82550" algn="l"/>
              </a:tabLst>
            </a:pPr>
            <a:r>
              <a:rPr lang="tr-TR" dirty="0" smtClean="0"/>
              <a:t> Kör nokta uyarı sistemi, </a:t>
            </a:r>
          </a:p>
          <a:p>
            <a:pPr marL="0" indent="0" algn="just">
              <a:buFont typeface="Wingdings" pitchFamily="2" charset="2"/>
              <a:buChar char="§"/>
              <a:tabLst>
                <a:tab pos="82550" algn="l"/>
              </a:tabLst>
            </a:pPr>
            <a:r>
              <a:rPr lang="tr-TR" dirty="0" smtClean="0"/>
              <a:t>Acil servislere kaza bildirimi (e-</a:t>
            </a:r>
            <a:r>
              <a:rPr lang="tr-TR" dirty="0" err="1" smtClean="0"/>
              <a:t>call</a:t>
            </a:r>
            <a:r>
              <a:rPr lang="tr-TR" dirty="0" smtClean="0"/>
              <a:t>), </a:t>
            </a:r>
          </a:p>
          <a:p>
            <a:pPr marL="0" indent="0" algn="just">
              <a:buFont typeface="Wingdings" pitchFamily="2" charset="2"/>
              <a:buChar char="§"/>
              <a:tabLst>
                <a:tab pos="82550" algn="l"/>
              </a:tabLst>
            </a:pPr>
            <a:r>
              <a:rPr lang="tr-TR" dirty="0" smtClean="0"/>
              <a:t>Hız uyarısı, </a:t>
            </a:r>
          </a:p>
          <a:p>
            <a:pPr marL="0" indent="0" algn="just">
              <a:buFont typeface="Wingdings" pitchFamily="2" charset="2"/>
              <a:buChar char="§"/>
              <a:tabLst>
                <a:tab pos="82550" algn="l"/>
              </a:tabLst>
            </a:pPr>
            <a:r>
              <a:rPr lang="tr-TR" dirty="0" smtClean="0"/>
              <a:t>Düşük hızda çarpışma durumunu hafifletici sistem, </a:t>
            </a:r>
          </a:p>
          <a:p>
            <a:pPr marL="0" indent="0" algn="just">
              <a:buFont typeface="Wingdings" pitchFamily="2" charset="2"/>
              <a:buChar char="§"/>
              <a:tabLst>
                <a:tab pos="82550" algn="l"/>
              </a:tabLst>
            </a:pPr>
            <a:r>
              <a:rPr lang="tr-TR" dirty="0" smtClean="0"/>
              <a:t>Sürücü yorgunluk algılama sistemi, </a:t>
            </a:r>
          </a:p>
          <a:p>
            <a:pPr marL="0" indent="0" algn="just">
              <a:buFont typeface="Wingdings" pitchFamily="2" charset="2"/>
              <a:buChar char="§"/>
              <a:tabLst>
                <a:tab pos="82550" algn="l"/>
              </a:tabLst>
            </a:pPr>
            <a:r>
              <a:rPr lang="tr-TR" dirty="0" smtClean="0"/>
              <a:t>Araç verilerinin kaza anına kadar olan son saatlerinin yetkili kişilerin kullanımı için kayıt altına alınması, </a:t>
            </a:r>
          </a:p>
          <a:p>
            <a:pPr marL="0" indent="0" algn="just">
              <a:buFont typeface="Wingdings" pitchFamily="2" charset="2"/>
              <a:buChar char="§"/>
              <a:tabLst>
                <a:tab pos="82550" algn="l"/>
              </a:tabLst>
            </a:pPr>
            <a:r>
              <a:rPr lang="tr-TR" dirty="0" smtClean="0"/>
              <a:t>Devrilme önleme sistemi( </a:t>
            </a:r>
            <a:r>
              <a:rPr lang="tr-TR" dirty="0" err="1" smtClean="0"/>
              <a:t>roll</a:t>
            </a:r>
            <a:r>
              <a:rPr lang="tr-TR" dirty="0" smtClean="0"/>
              <a:t> </a:t>
            </a:r>
            <a:r>
              <a:rPr lang="tr-TR" dirty="0" err="1" smtClean="0"/>
              <a:t>stability</a:t>
            </a:r>
            <a:r>
              <a:rPr lang="tr-TR" dirty="0" smtClean="0"/>
              <a:t> </a:t>
            </a:r>
            <a:r>
              <a:rPr lang="tr-TR" dirty="0" err="1" smtClean="0"/>
              <a:t>control</a:t>
            </a:r>
            <a:r>
              <a:rPr lang="tr-TR" dirty="0" smtClean="0"/>
              <a:t>, </a:t>
            </a:r>
            <a:r>
              <a:rPr lang="tr-TR" dirty="0" err="1" smtClean="0"/>
              <a:t>electronic</a:t>
            </a:r>
            <a:r>
              <a:rPr lang="tr-TR" dirty="0" smtClean="0"/>
              <a:t> </a:t>
            </a:r>
            <a:r>
              <a:rPr lang="tr-TR" dirty="0" err="1" smtClean="0"/>
              <a:t>stability</a:t>
            </a:r>
            <a:r>
              <a:rPr lang="tr-TR" dirty="0" smtClean="0"/>
              <a:t> </a:t>
            </a:r>
            <a:r>
              <a:rPr lang="tr-TR" dirty="0" err="1" smtClean="0"/>
              <a:t>programme</a:t>
            </a:r>
            <a:r>
              <a:rPr lang="tr-TR" dirty="0" smtClean="0"/>
              <a:t>), </a:t>
            </a:r>
          </a:p>
          <a:p>
            <a:pPr marL="0" indent="0" algn="just">
              <a:buFont typeface="Wingdings" pitchFamily="2" charset="2"/>
              <a:buChar char="§"/>
              <a:tabLst>
                <a:tab pos="82550" algn="l"/>
              </a:tabLst>
            </a:pPr>
            <a:r>
              <a:rPr lang="tr-TR" dirty="0" smtClean="0"/>
              <a:t>Yolcu konforu için süspansiyon sisteminin otomatik olarak ayarlanması ( </a:t>
            </a:r>
            <a:r>
              <a:rPr lang="tr-TR" dirty="0" err="1" smtClean="0"/>
              <a:t>comfort</a:t>
            </a:r>
            <a:r>
              <a:rPr lang="tr-TR" dirty="0" smtClean="0"/>
              <a:t> </a:t>
            </a:r>
            <a:r>
              <a:rPr lang="tr-TR" dirty="0" err="1" smtClean="0"/>
              <a:t>drive</a:t>
            </a:r>
            <a:r>
              <a:rPr lang="tr-TR" dirty="0" smtClean="0"/>
              <a:t> </a:t>
            </a:r>
            <a:r>
              <a:rPr lang="tr-TR" dirty="0" err="1" smtClean="0"/>
              <a:t>suspension</a:t>
            </a:r>
            <a:r>
              <a:rPr lang="tr-TR" dirty="0" smtClean="0"/>
              <a:t>),</a:t>
            </a:r>
          </a:p>
          <a:p>
            <a:pPr marL="0" indent="0" algn="just">
              <a:buFont typeface="Wingdings" pitchFamily="2" charset="2"/>
              <a:buChar char="§"/>
              <a:tabLst>
                <a:tab pos="82550" algn="l"/>
              </a:tabLst>
            </a:pPr>
            <a:r>
              <a:rPr lang="tr-TR" dirty="0" smtClean="0"/>
              <a:t> Lastik basınç kontrol sistemi, </a:t>
            </a:r>
          </a:p>
          <a:p>
            <a:pPr marL="0" indent="0" algn="just">
              <a:buFont typeface="Wingdings" pitchFamily="2" charset="2"/>
              <a:buChar char="§"/>
              <a:tabLst>
                <a:tab pos="82550" algn="l"/>
              </a:tabLst>
            </a:pPr>
            <a:r>
              <a:rPr lang="tr-TR" dirty="0" smtClean="0"/>
              <a:t>Otomatik lastik şişirme sistemi gibi uygulamalardır. </a:t>
            </a:r>
          </a:p>
          <a:p>
            <a:pPr marL="0" indent="0" algn="just">
              <a:buNone/>
              <a:tabLst>
                <a:tab pos="82550" algn="l"/>
              </a:tabLst>
            </a:pPr>
            <a:r>
              <a:rPr lang="tr-TR" dirty="0" smtClean="0"/>
              <a:t>	</a:t>
            </a:r>
            <a:endParaRPr lang="tr-T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8229600" cy="5474080"/>
          </a:xfrm>
        </p:spPr>
        <p:txBody>
          <a:bodyPr>
            <a:normAutofit fontScale="77500" lnSpcReduction="20000"/>
          </a:bodyPr>
          <a:lstStyle/>
          <a:p>
            <a:pPr marL="0" indent="0" algn="just">
              <a:buNone/>
              <a:tabLst>
                <a:tab pos="82550" algn="l"/>
              </a:tabLst>
            </a:pPr>
            <a:r>
              <a:rPr lang="tr-TR" dirty="0" smtClean="0"/>
              <a:t>		Toplu taşıma kapsamında da otobüslerde </a:t>
            </a:r>
          </a:p>
          <a:p>
            <a:pPr marL="0" indent="0" algn="just">
              <a:buFont typeface="Wingdings" pitchFamily="2" charset="2"/>
              <a:buChar char="§"/>
              <a:tabLst>
                <a:tab pos="82550" algn="l"/>
              </a:tabLst>
            </a:pPr>
            <a:r>
              <a:rPr lang="tr-TR" dirty="0" smtClean="0"/>
              <a:t>Yolcu bilgi ve eğlence sistemleri, </a:t>
            </a:r>
          </a:p>
          <a:p>
            <a:pPr marL="0" indent="0" algn="just">
              <a:buFont typeface="Wingdings" pitchFamily="2" charset="2"/>
              <a:buChar char="§"/>
              <a:tabLst>
                <a:tab pos="82550" algn="l"/>
              </a:tabLst>
            </a:pPr>
            <a:r>
              <a:rPr lang="tr-TR" dirty="0" smtClean="0"/>
              <a:t>Yol bilgisayarı/araç </a:t>
            </a:r>
            <a:r>
              <a:rPr lang="tr-TR" dirty="0" err="1" smtClean="0"/>
              <a:t>validatörü</a:t>
            </a:r>
            <a:r>
              <a:rPr lang="tr-TR" dirty="0" smtClean="0"/>
              <a:t> (elektronik bilet iptal cihazı), </a:t>
            </a:r>
          </a:p>
          <a:p>
            <a:pPr marL="0" indent="0" algn="just">
              <a:buFont typeface="Wingdings" pitchFamily="2" charset="2"/>
              <a:buChar char="§"/>
              <a:tabLst>
                <a:tab pos="82550" algn="l"/>
              </a:tabLst>
            </a:pPr>
            <a:r>
              <a:rPr lang="tr-TR" dirty="0" smtClean="0"/>
              <a:t>Araç takip </a:t>
            </a:r>
            <a:r>
              <a:rPr lang="tr-TR" dirty="0" err="1" smtClean="0"/>
              <a:t>tempomatı</a:t>
            </a:r>
            <a:r>
              <a:rPr lang="tr-TR" dirty="0" smtClean="0"/>
              <a:t>, </a:t>
            </a:r>
          </a:p>
          <a:p>
            <a:pPr marL="0" indent="0" algn="just">
              <a:buFont typeface="Wingdings" pitchFamily="2" charset="2"/>
              <a:buChar char="§"/>
              <a:tabLst>
                <a:tab pos="82550" algn="l"/>
              </a:tabLst>
            </a:pPr>
            <a:r>
              <a:rPr lang="tr-TR" dirty="0" smtClean="0"/>
              <a:t>Yol şerit asistanı, </a:t>
            </a:r>
          </a:p>
          <a:p>
            <a:pPr marL="0" indent="0" algn="just">
              <a:buFont typeface="Wingdings" pitchFamily="2" charset="2"/>
              <a:buChar char="§"/>
              <a:tabLst>
                <a:tab pos="82550" algn="l"/>
              </a:tabLst>
            </a:pPr>
            <a:r>
              <a:rPr lang="tr-TR" dirty="0" smtClean="0"/>
              <a:t>Filo takip sistemi, </a:t>
            </a:r>
          </a:p>
          <a:p>
            <a:pPr marL="0" indent="0" algn="just">
              <a:buFont typeface="Wingdings" pitchFamily="2" charset="2"/>
              <a:buChar char="§"/>
              <a:tabLst>
                <a:tab pos="82550" algn="l"/>
              </a:tabLst>
            </a:pPr>
            <a:r>
              <a:rPr lang="tr-TR" dirty="0" smtClean="0"/>
              <a:t>Durak bilgi sistemi, </a:t>
            </a:r>
          </a:p>
          <a:p>
            <a:pPr marL="0" indent="0" algn="just">
              <a:buFont typeface="Wingdings" pitchFamily="2" charset="2"/>
              <a:buChar char="§"/>
              <a:tabLst>
                <a:tab pos="82550" algn="l"/>
              </a:tabLst>
            </a:pPr>
            <a:r>
              <a:rPr lang="tr-TR" dirty="0" smtClean="0"/>
              <a:t>Yol ücretlendirme sistemi, </a:t>
            </a:r>
          </a:p>
          <a:p>
            <a:pPr marL="0" indent="0" algn="just">
              <a:buFont typeface="Wingdings" pitchFamily="2" charset="2"/>
              <a:buChar char="§"/>
              <a:tabLst>
                <a:tab pos="82550" algn="l"/>
              </a:tabLst>
            </a:pPr>
            <a:r>
              <a:rPr lang="tr-TR" dirty="0" smtClean="0"/>
              <a:t>Yolcu sayma sistemi, </a:t>
            </a:r>
          </a:p>
          <a:p>
            <a:pPr marL="0" indent="0" algn="just">
              <a:buFont typeface="Wingdings" pitchFamily="2" charset="2"/>
              <a:buChar char="§"/>
              <a:tabLst>
                <a:tab pos="82550" algn="l"/>
              </a:tabLst>
            </a:pPr>
            <a:r>
              <a:rPr lang="tr-TR" dirty="0" smtClean="0"/>
              <a:t>Kamera kayıt sistemleri, </a:t>
            </a:r>
          </a:p>
          <a:p>
            <a:pPr marL="0" indent="0" algn="just">
              <a:buFont typeface="Wingdings" pitchFamily="2" charset="2"/>
              <a:buChar char="§"/>
              <a:tabLst>
                <a:tab pos="82550" algn="l"/>
              </a:tabLst>
            </a:pPr>
            <a:r>
              <a:rPr lang="tr-TR" dirty="0" smtClean="0"/>
              <a:t>Güzergah ve yol bilgisi panoları gibi</a:t>
            </a:r>
          </a:p>
          <a:p>
            <a:pPr marL="0" indent="0" algn="just">
              <a:buFont typeface="Wingdings" pitchFamily="2" charset="2"/>
              <a:buChar char="§"/>
              <a:tabLst>
                <a:tab pos="82550" algn="l"/>
              </a:tabLst>
            </a:pPr>
            <a:r>
              <a:rPr lang="tr-TR" dirty="0" smtClean="0"/>
              <a:t>Araç içi uygulamalar ileri sürücü destek ve güvenlik sistemleri kapsamında değerlendirilebilecek uygulamalardır.</a:t>
            </a:r>
          </a:p>
          <a:p>
            <a:pPr algn="just">
              <a:buNone/>
            </a:pPr>
            <a:endParaRPr lang="tr-T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641226"/>
          </a:xfrm>
        </p:spPr>
        <p:txBody>
          <a:bodyPr>
            <a:normAutofit/>
          </a:bodyPr>
          <a:lstStyle/>
          <a:p>
            <a:pPr algn="r"/>
            <a:r>
              <a:rPr lang="tr-TR" sz="2400" b="1" dirty="0" smtClean="0"/>
              <a:t>7.	KAZA VE ACİL DURUM YÖNETİM SİSTEMLERİ</a:t>
            </a:r>
            <a:endParaRPr lang="tr-TR" sz="2400" dirty="0"/>
          </a:p>
        </p:txBody>
      </p:sp>
      <p:sp>
        <p:nvSpPr>
          <p:cNvPr id="3" name="2 İçerik Yer Tutucusu"/>
          <p:cNvSpPr>
            <a:spLocks noGrp="1"/>
          </p:cNvSpPr>
          <p:nvPr>
            <p:ph idx="1"/>
          </p:nvPr>
        </p:nvSpPr>
        <p:spPr>
          <a:xfrm>
            <a:off x="457200" y="836712"/>
            <a:ext cx="8229600" cy="5580112"/>
          </a:xfrm>
        </p:spPr>
        <p:txBody>
          <a:bodyPr>
            <a:normAutofit fontScale="62500" lnSpcReduction="20000"/>
          </a:bodyPr>
          <a:lstStyle/>
          <a:p>
            <a:pPr marL="0" indent="0" algn="just">
              <a:buNone/>
            </a:pPr>
            <a:r>
              <a:rPr lang="tr-TR" dirty="0" smtClean="0"/>
              <a:t>	</a:t>
            </a:r>
          </a:p>
          <a:p>
            <a:pPr marL="0" indent="0" algn="just">
              <a:buNone/>
            </a:pPr>
            <a:endParaRPr lang="tr-TR" dirty="0" smtClean="0"/>
          </a:p>
          <a:p>
            <a:pPr marL="0" indent="0" algn="just">
              <a:buNone/>
            </a:pPr>
            <a:r>
              <a:rPr lang="tr-TR" dirty="0" smtClean="0"/>
              <a:t>	Trafik kazaları başta olmak üzere yollarda gerçekleşen her türlü acil müdahale gerektiren olayın tespiti, ilgililere bilgilendirilmesi, olaya müdahale ve olayın bıraktığı tahribatın yönetimi vb. uygulamalardır. Gerek can kaybının engellenmesi gerekse maddi zararın asgariye indirilmesi, bu sürecin etkin yönetimine bağlıdır.</a:t>
            </a:r>
          </a:p>
          <a:p>
            <a:pPr marL="0" indent="0" algn="just">
              <a:buNone/>
            </a:pPr>
            <a:r>
              <a:rPr lang="tr-TR" dirty="0" smtClean="0"/>
              <a:t>	Trafik olayları yönetiminin (TIM - </a:t>
            </a:r>
            <a:r>
              <a:rPr lang="tr-TR" dirty="0" err="1" smtClean="0"/>
              <a:t>Traffic</a:t>
            </a:r>
            <a:r>
              <a:rPr lang="tr-TR" dirty="0" smtClean="0"/>
              <a:t> </a:t>
            </a:r>
            <a:r>
              <a:rPr lang="tr-TR" dirty="0" err="1" smtClean="0"/>
              <a:t>Incident</a:t>
            </a:r>
            <a:r>
              <a:rPr lang="tr-TR" dirty="0" smtClean="0"/>
              <a:t> </a:t>
            </a:r>
            <a:r>
              <a:rPr lang="tr-TR" dirty="0" err="1" smtClean="0"/>
              <a:t>Management</a:t>
            </a:r>
            <a:r>
              <a:rPr lang="tr-TR" dirty="0" smtClean="0"/>
              <a:t>) her aşamasında çeşitli araçlar ve stratejiler kullanılabilir. Örneğin olay tespitinde en etkin yöntemlerden biri olan kameralı izleme ve otomatik uyarı uygulaması. Bu sistem  ancak orta yoğunlukta kullanılan yollarda verimli olabilmektedir. Trafiğin yoğun olmadığı yollara kamera ve </a:t>
            </a:r>
            <a:r>
              <a:rPr lang="tr-TR" dirty="0" err="1" smtClean="0"/>
              <a:t>sensör</a:t>
            </a:r>
            <a:r>
              <a:rPr lang="tr-TR" dirty="0" smtClean="0"/>
              <a:t> yerleştirmek, hiçbir devletin altından kalkamayacağı, gereksiz bir masraf olacaktır; dolayısıyla bu tür yollarda gerçekleşen olayların tespiti için </a:t>
            </a:r>
            <a:r>
              <a:rPr lang="tr-TR" dirty="0" err="1" smtClean="0"/>
              <a:t>manuel</a:t>
            </a:r>
            <a:r>
              <a:rPr lang="tr-TR" dirty="0" smtClean="0"/>
              <a:t> sistemler kullanılması gerekir. Trafiğin çok yoğun olduğu yollarda ise kameralı otomatik uyarı sistemleri çok fazla yanlış tespit yaparak kaynak israfına yol açabilmektedir; dolayısıyla bu yollara ek sistemler kurularak çapraz eşleştirme yoluyla yanlış alarmların asgariye indirilmesi gerekmektedir.</a:t>
            </a:r>
          </a:p>
          <a:p>
            <a:pPr marL="0" indent="0" algn="just">
              <a:buNone/>
            </a:pPr>
            <a:r>
              <a:rPr lang="tr-TR" dirty="0" smtClean="0"/>
              <a:t>	</a:t>
            </a:r>
            <a:endParaRPr lang="tr-T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5834120"/>
          </a:xfrm>
        </p:spPr>
        <p:txBody>
          <a:bodyPr>
            <a:normAutofit fontScale="77500" lnSpcReduction="20000"/>
          </a:bodyPr>
          <a:lstStyle/>
          <a:p>
            <a:pPr marL="0" indent="0" algn="just">
              <a:buNone/>
            </a:pPr>
            <a:r>
              <a:rPr lang="tr-TR" dirty="0" smtClean="0"/>
              <a:t>	AB’nde kaza ve acil durum yönetimi uygulamalarının en önemlisi e-</a:t>
            </a:r>
            <a:r>
              <a:rPr lang="tr-TR" dirty="0" err="1" smtClean="0"/>
              <a:t>call</a:t>
            </a:r>
            <a:r>
              <a:rPr lang="tr-TR" dirty="0" smtClean="0"/>
              <a:t> olarak adlandırılan sistemdir. Araç içinde bulunan ve kaza sırasında otomatik olarak acil durum numarasını arayan sistemdir. </a:t>
            </a:r>
          </a:p>
          <a:p>
            <a:pPr marL="0" indent="0" algn="just">
              <a:buNone/>
            </a:pPr>
            <a:r>
              <a:rPr lang="tr-TR" dirty="0" smtClean="0"/>
              <a:t> 	e-</a:t>
            </a:r>
            <a:r>
              <a:rPr lang="tr-TR" dirty="0" err="1" smtClean="0"/>
              <a:t>Call</a:t>
            </a:r>
            <a:r>
              <a:rPr lang="tr-TR" dirty="0" smtClean="0"/>
              <a:t> ile cihazı kaza anında ciddi bir darbe ikazı alır almaz, aracın içinde seyahat edenler bilinçlerini kaybetseler bile, en yakın Acil Çağrı Merkezini arayarak kaza yerinin coğrafi koordinatlarını, araç bilgilerini ve ilgili diğer bilgileri çağrı merkezine otomatik olarak iletecektir. </a:t>
            </a:r>
          </a:p>
          <a:p>
            <a:pPr marL="0" indent="0" algn="just">
              <a:buNone/>
            </a:pPr>
            <a:r>
              <a:rPr lang="tr-TR" dirty="0" smtClean="0"/>
              <a:t> 	e-</a:t>
            </a:r>
            <a:r>
              <a:rPr lang="tr-TR" dirty="0" err="1" smtClean="0"/>
              <a:t>Call</a:t>
            </a:r>
            <a:r>
              <a:rPr lang="tr-TR" dirty="0" smtClean="0"/>
              <a:t> cihazına sahip olan araçlar, başka ülkelerde de bu hizmetten faydalanabilecektir. E-</a:t>
            </a:r>
            <a:r>
              <a:rPr lang="tr-TR" dirty="0" err="1" smtClean="0"/>
              <a:t>Call</a:t>
            </a:r>
            <a:r>
              <a:rPr lang="tr-TR" dirty="0" smtClean="0"/>
              <a:t> cihazı bir buton aracılığıyla manüel olarak da acil çağrı yapabilme özelliğine sahiptir. </a:t>
            </a:r>
          </a:p>
          <a:p>
            <a:pPr marL="0" indent="0" algn="just">
              <a:buNone/>
            </a:pPr>
            <a:r>
              <a:rPr lang="tr-TR" dirty="0" smtClean="0"/>
              <a:t> 	Acil Çağrı Merkezleri Projesini bütünleyecek nitelikte bir proje olan </a:t>
            </a:r>
            <a:r>
              <a:rPr lang="tr-TR" b="1" dirty="0" err="1" smtClean="0"/>
              <a:t>HeERO</a:t>
            </a:r>
            <a:r>
              <a:rPr lang="tr-TR" b="1" dirty="0" smtClean="0"/>
              <a:t> (</a:t>
            </a:r>
            <a:r>
              <a:rPr lang="tr-TR" b="1" dirty="0" err="1" smtClean="0"/>
              <a:t>Harmonised</a:t>
            </a:r>
            <a:r>
              <a:rPr lang="tr-TR" b="1" dirty="0" smtClean="0"/>
              <a:t> e-</a:t>
            </a:r>
            <a:r>
              <a:rPr lang="tr-TR" b="1" dirty="0" err="1" smtClean="0"/>
              <a:t>Call</a:t>
            </a:r>
            <a:r>
              <a:rPr lang="tr-TR" b="1" dirty="0" smtClean="0"/>
              <a:t> </a:t>
            </a:r>
            <a:r>
              <a:rPr lang="tr-TR" b="1" dirty="0" err="1" smtClean="0"/>
              <a:t>European</a:t>
            </a:r>
            <a:r>
              <a:rPr lang="tr-TR" b="1" dirty="0" smtClean="0"/>
              <a:t> Pilot) Projesine ülkemiz adına İçişleri Bakanlığı ve Karayolları Genel Müdürlüğü tarafından katılım sağlanmıştır</a:t>
            </a:r>
          </a:p>
          <a:p>
            <a:pPr>
              <a:buNone/>
            </a:pPr>
            <a:endParaRPr lang="tr-T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sz="1800" dirty="0" smtClean="0"/>
              <a:t>Kaynakça;</a:t>
            </a:r>
          </a:p>
          <a:p>
            <a:pPr marL="382588" indent="-382588">
              <a:buFont typeface="Arial" charset="0"/>
              <a:buChar char="•"/>
            </a:pPr>
            <a:r>
              <a:rPr lang="tr-TR" sz="1800" dirty="0" smtClean="0"/>
              <a:t>İBB Trafik Müdürlüğü Trafik Kontrol Merkezi Akıllı Ulaşım Sistemleri</a:t>
            </a:r>
          </a:p>
          <a:p>
            <a:pPr marL="355600" indent="-355600">
              <a:buFont typeface="Wingdings" pitchFamily="2" charset="2"/>
              <a:buChar char="§"/>
            </a:pPr>
            <a:r>
              <a:rPr lang="tr-TR" sz="1800" dirty="0" smtClean="0"/>
              <a:t>Japonya ve Asya Ülkelerinin Akıllı Ulaşım Sistemleri Konusundaki Bilim ve Teknoloji Vizyonları Ahmet AKBAŞ</a:t>
            </a:r>
          </a:p>
          <a:p>
            <a:pPr marL="355600" indent="-290513">
              <a:buFont typeface="Wingdings" pitchFamily="2" charset="2"/>
              <a:buChar char="§"/>
            </a:pPr>
            <a:r>
              <a:rPr lang="tr-TR" sz="1800" dirty="0" smtClean="0"/>
              <a:t>ULUSAL AKILLI ULAŞIM SİSTEMLERİ STRATEJİ BELGESİ 2013-2023 Ulaştırma, Denizcilik ve Haberleşme Bakanlığı, 2012</a:t>
            </a:r>
          </a:p>
          <a:p>
            <a:pPr marL="355600" indent="-290513">
              <a:buFont typeface="Wingdings" pitchFamily="2" charset="2"/>
              <a:buChar char="§"/>
            </a:pPr>
            <a:r>
              <a:rPr lang="tr-TR" sz="1800" dirty="0" smtClean="0"/>
              <a:t> 11’ İnci Ulaştırma Denizcilik Ve Haberleşme Şurası Karayolu  Çalışma Gurubu Raporu  2013)</a:t>
            </a:r>
          </a:p>
          <a:p>
            <a:pPr marL="355600" indent="-290513">
              <a:buFont typeface="Wingdings" pitchFamily="2" charset="2"/>
              <a:buChar char="§"/>
            </a:pPr>
            <a:endParaRPr lang="tr-TR" sz="1800" dirty="0" smtClean="0"/>
          </a:p>
          <a:p>
            <a:pPr marL="355600" indent="-290513">
              <a:buFont typeface="Wingdings" pitchFamily="2" charset="2"/>
              <a:buChar char="§"/>
            </a:pPr>
            <a:endParaRPr lang="tr-TR" sz="1800" dirty="0" smtClean="0"/>
          </a:p>
          <a:p>
            <a:pPr marL="355600" indent="-290513">
              <a:buFont typeface="Wingdings" pitchFamily="2" charset="2"/>
              <a:buChar char="§"/>
            </a:pPr>
            <a:endParaRPr lang="tr-TR" sz="1800" dirty="0" smtClean="0"/>
          </a:p>
          <a:p>
            <a:pPr marL="355600" indent="-355600">
              <a:buFont typeface="Wingdings" pitchFamily="2" charset="2"/>
              <a:buChar char="§"/>
            </a:pPr>
            <a:endParaRPr lang="tr-TR" sz="2400" dirty="0" smtClean="0"/>
          </a:p>
          <a:p>
            <a:pPr marL="382588" indent="-382588">
              <a:buNone/>
            </a:pPr>
            <a:endParaRPr lang="tr-TR" sz="2400" dirty="0" smtClean="0"/>
          </a:p>
          <a:p>
            <a:pPr marL="382588" indent="-382588">
              <a:buNone/>
            </a:pPr>
            <a:endParaRPr lang="tr-TR"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0"/>
            <a:ext cx="8229600" cy="1399032"/>
          </a:xfrm>
        </p:spPr>
        <p:txBody>
          <a:bodyPr>
            <a:normAutofit/>
          </a:bodyPr>
          <a:lstStyle/>
          <a:p>
            <a:pPr algn="r"/>
            <a:r>
              <a:rPr lang="tr-TR" sz="2800" b="1" dirty="0" err="1" smtClean="0"/>
              <a:t>Google</a:t>
            </a:r>
            <a:r>
              <a:rPr lang="tr-TR" sz="2800" b="1" dirty="0" smtClean="0"/>
              <a:t> </a:t>
            </a:r>
            <a:r>
              <a:rPr lang="tr-TR" sz="2800" b="1" dirty="0" err="1" smtClean="0"/>
              <a:t>Maps</a:t>
            </a:r>
            <a:r>
              <a:rPr lang="tr-TR" sz="2800" b="1" dirty="0" smtClean="0"/>
              <a:t> Üzerinden Toplu Taşıma Bilgisi Veren Ülkeler</a:t>
            </a:r>
            <a:endParaRPr lang="tr-TR" sz="2800" b="1" dirty="0"/>
          </a:p>
        </p:txBody>
      </p:sp>
      <p:pic>
        <p:nvPicPr>
          <p:cNvPr id="6" name="Picture 7"/>
          <p:cNvPicPr>
            <a:picLocks noGrp="1"/>
          </p:cNvPicPr>
          <p:nvPr>
            <p:ph idx="1"/>
          </p:nvPr>
        </p:nvPicPr>
        <p:blipFill>
          <a:blip r:embed="rId2" cstate="print"/>
          <a:srcRect/>
          <a:stretch>
            <a:fillRect/>
          </a:stretch>
        </p:blipFill>
        <p:spPr bwMode="auto">
          <a:xfrm>
            <a:off x="1384300" y="1565473"/>
            <a:ext cx="6375400" cy="3727053"/>
          </a:xfrm>
          <a:prstGeom prst="rect">
            <a:avLst/>
          </a:prstGeom>
          <a:noFill/>
          <a:ln w="9525">
            <a:noFill/>
            <a:miter lim="800000"/>
            <a:headEnd/>
            <a:tailEnd/>
          </a:ln>
        </p:spPr>
      </p:pic>
      <p:sp>
        <p:nvSpPr>
          <p:cNvPr id="47105" name="Rectangle 1"/>
          <p:cNvSpPr>
            <a:spLocks noChangeArrowheads="1"/>
          </p:cNvSpPr>
          <p:nvPr/>
        </p:nvSpPr>
        <p:spPr bwMode="auto">
          <a:xfrm>
            <a:off x="161764" y="5445224"/>
            <a:ext cx="882047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2000" dirty="0" smtClean="0"/>
              <a:t>Yukarıdaki haritada görüldüğü gibi; harita tabanlı arama motorları üzerinden hiçbir toplu taşıma bilgisi sunmayan Avrupa ülkeleri; </a:t>
            </a:r>
            <a:r>
              <a:rPr lang="tr-TR" sz="2000" b="1" u="sng" dirty="0" smtClean="0"/>
              <a:t>Eski</a:t>
            </a:r>
            <a:r>
              <a:rPr lang="tr-TR" sz="2000" dirty="0" smtClean="0"/>
              <a:t> </a:t>
            </a:r>
            <a:r>
              <a:rPr lang="tr-TR" sz="2000" b="1" u="sng" dirty="0" smtClean="0"/>
              <a:t>Doğu </a:t>
            </a:r>
            <a:r>
              <a:rPr lang="tr-TR" sz="2000" b="1" u="sng" dirty="0" err="1" smtClean="0"/>
              <a:t>Bloku</a:t>
            </a:r>
            <a:r>
              <a:rPr lang="tr-TR" sz="2000" b="1" u="sng" dirty="0" smtClean="0"/>
              <a:t> ülkeleri ile</a:t>
            </a:r>
            <a:r>
              <a:rPr lang="tr-TR" sz="2000" dirty="0" smtClean="0"/>
              <a:t> </a:t>
            </a:r>
            <a:r>
              <a:rPr lang="tr-TR" sz="2000" b="1" u="sng" dirty="0" smtClean="0"/>
              <a:t>Avusturya ve Türkiye’den </a:t>
            </a:r>
            <a:r>
              <a:rPr lang="tr-TR" sz="2000" dirty="0" smtClean="0"/>
              <a:t>ibarettir</a:t>
            </a:r>
            <a:r>
              <a:rPr lang="tr-TR" sz="2400" dirty="0" smtClean="0"/>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2204864"/>
            <a:ext cx="8229600" cy="1399032"/>
          </a:xfrm>
        </p:spPr>
        <p:txBody>
          <a:bodyPr>
            <a:normAutofit fontScale="90000"/>
          </a:bodyPr>
          <a:lstStyle/>
          <a:p>
            <a:pPr algn="ctr"/>
            <a:r>
              <a:rPr lang="tr-TR" dirty="0" smtClean="0"/>
              <a:t/>
            </a:r>
            <a:br>
              <a:rPr lang="tr-TR" dirty="0" smtClean="0"/>
            </a:br>
            <a:r>
              <a:rPr lang="tr-TR" dirty="0" smtClean="0"/>
              <a:t/>
            </a:r>
            <a:br>
              <a:rPr lang="tr-TR" dirty="0" smtClean="0"/>
            </a:br>
            <a:r>
              <a:rPr lang="tr-TR" dirty="0" smtClean="0"/>
              <a:t>TEŞEKKÜRLER!!!</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219256" cy="1405877"/>
          </a:xfrm>
        </p:spPr>
        <p:txBody>
          <a:bodyPr>
            <a:normAutofit/>
          </a:bodyPr>
          <a:lstStyle/>
          <a:p>
            <a:r>
              <a:rPr lang="tr-TR" u="sng" dirty="0" smtClean="0"/>
              <a:t/>
            </a:r>
            <a:br>
              <a:rPr lang="tr-TR" u="sng" dirty="0" smtClean="0"/>
            </a:br>
            <a:endParaRPr lang="tr-TR" dirty="0"/>
          </a:p>
        </p:txBody>
      </p:sp>
      <p:sp>
        <p:nvSpPr>
          <p:cNvPr id="3" name="2 İçerik Yer Tutucusu"/>
          <p:cNvSpPr>
            <a:spLocks noGrp="1"/>
          </p:cNvSpPr>
          <p:nvPr>
            <p:ph idx="1"/>
          </p:nvPr>
        </p:nvSpPr>
        <p:spPr>
          <a:xfrm>
            <a:off x="611560" y="1124744"/>
            <a:ext cx="8229600" cy="4896544"/>
          </a:xfrm>
        </p:spPr>
        <p:txBody>
          <a:bodyPr>
            <a:normAutofit fontScale="92500" lnSpcReduction="20000"/>
          </a:bodyPr>
          <a:lstStyle/>
          <a:p>
            <a:pPr>
              <a:buNone/>
            </a:pPr>
            <a:r>
              <a:rPr lang="tr-TR" sz="2800" b="1"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Güzergah Planlama</a:t>
            </a:r>
          </a:p>
          <a:p>
            <a:pPr marL="0" indent="0" algn="just">
              <a:buNone/>
            </a:pPr>
            <a:r>
              <a:rPr lang="tr-TR" dirty="0" smtClean="0"/>
              <a:t>	</a:t>
            </a:r>
            <a:r>
              <a:rPr lang="tr-TR" sz="2400" dirty="0" smtClean="0"/>
              <a:t>Araçla yolculuk için işlevsel bilgiler içermektedir. Günümüzde ulusal düzeydeki AUS çalışmaları; aralarında USA, Malezya, Japonya ve Kore’nin de bulunduğu 30’dan fazla ülkede ‘ITS </a:t>
            </a:r>
            <a:r>
              <a:rPr lang="tr-TR" sz="2400" dirty="0" err="1" smtClean="0"/>
              <a:t>America</a:t>
            </a:r>
            <a:r>
              <a:rPr lang="tr-TR" sz="2400" dirty="0" smtClean="0"/>
              <a:t>’, ‘ITS </a:t>
            </a:r>
            <a:r>
              <a:rPr lang="tr-TR" sz="2400" dirty="0" err="1" smtClean="0"/>
              <a:t>Japan</a:t>
            </a:r>
            <a:r>
              <a:rPr lang="tr-TR" sz="2400" dirty="0" smtClean="0"/>
              <a:t>’, ‘ITS Kore’, ‘ITS Malezya’ gibi isimler altında kurulmuş bulunan ve herhangi bir kâr amacı taşımayan özerk kuruluşlar tarafından planlanmakta ve yürütülmektedir. </a:t>
            </a:r>
          </a:p>
          <a:p>
            <a:pPr marL="0" indent="0" algn="just">
              <a:buNone/>
            </a:pPr>
            <a:r>
              <a:rPr lang="tr-TR" sz="2400" b="1" u="sng" dirty="0" err="1" smtClean="0"/>
              <a:t>TransportDirect</a:t>
            </a:r>
            <a:r>
              <a:rPr lang="tr-TR" sz="2400" b="1" u="sng" dirty="0" smtClean="0"/>
              <a:t>:</a:t>
            </a:r>
            <a:r>
              <a:rPr lang="tr-TR" sz="2400" dirty="0" smtClean="0"/>
              <a:t> </a:t>
            </a:r>
          </a:p>
          <a:p>
            <a:pPr marL="0" indent="0" algn="just">
              <a:buNone/>
            </a:pPr>
            <a:r>
              <a:rPr lang="tr-TR" sz="2400" dirty="0" smtClean="0"/>
              <a:t>	Birleşik Krallığın doğudaki adası olan Büyük Britanya içinde bir noktadan bir diğer noktaya seyahat önerileri (Topu taşımada dahil )ve yol tarifleri alınabilen bir internet </a:t>
            </a:r>
            <a:r>
              <a:rPr lang="tr-TR" sz="2400" dirty="0" err="1" smtClean="0"/>
              <a:t>portalıdır</a:t>
            </a:r>
            <a:r>
              <a:rPr lang="tr-TR" sz="2400" dirty="0" smtClean="0"/>
              <a:t>. Toplu taşıma önerilerinin yanında, ilgili toplu taşıma hizmetinin sitesine bağlantı verilmektedir ancak bilet alma seçeneği bulunmamaktadır. </a:t>
            </a:r>
          </a:p>
          <a:p>
            <a:pPr marL="0" indent="0" algn="just">
              <a:buNone/>
            </a:pPr>
            <a:endParaRPr lang="tr-TR" dirty="0" smtClean="0"/>
          </a:p>
          <a:p>
            <a:pPr marL="0" indent="0" algn="just">
              <a:buNone/>
            </a:pPr>
            <a:endParaRPr lang="tr-TR" dirty="0" smtClean="0"/>
          </a:p>
          <a:p>
            <a:pPr marL="0" indent="0" algn="just">
              <a:buNone/>
            </a:pPr>
            <a:endParaRPr lang="tr-TR" dirty="0" smtClean="0"/>
          </a:p>
          <a:p>
            <a:pPr marL="0" indent="0" algn="just">
              <a:buNone/>
            </a:pPr>
            <a:endParaRPr lang="tr-TR" dirty="0" smtClean="0"/>
          </a:p>
          <a:p>
            <a:pPr marL="0" indent="0" algn="just">
              <a:buNone/>
            </a:pPr>
            <a:endParaRPr lang="tr-TR" dirty="0" smtClean="0"/>
          </a:p>
          <a:p>
            <a:pPr>
              <a:buNone/>
            </a:pPr>
            <a:endParaRPr lang="tr-TR" dirty="0" smtClean="0"/>
          </a:p>
          <a:p>
            <a:pPr>
              <a:buNone/>
            </a:pP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8229600" cy="4349336"/>
          </a:xfrm>
        </p:spPr>
        <p:txBody>
          <a:bodyPr>
            <a:normAutofit/>
          </a:bodyPr>
          <a:lstStyle/>
          <a:p>
            <a:pPr marL="0" indent="0" algn="just">
              <a:buNone/>
            </a:pPr>
            <a:r>
              <a:rPr lang="tr-TR" sz="2400" dirty="0" smtClean="0"/>
              <a:t>	Otomobil için verilen yol önerilerinde ise ; </a:t>
            </a:r>
            <a:r>
              <a:rPr lang="tr-TR" sz="2400" dirty="0" err="1" smtClean="0"/>
              <a:t>Google</a:t>
            </a:r>
            <a:r>
              <a:rPr lang="tr-TR" sz="2400" dirty="0" smtClean="0"/>
              <a:t> </a:t>
            </a:r>
            <a:r>
              <a:rPr lang="tr-TR" sz="2400" dirty="0" err="1" smtClean="0"/>
              <a:t>Maps</a:t>
            </a:r>
            <a:r>
              <a:rPr lang="tr-TR" sz="2400" dirty="0" smtClean="0"/>
              <a:t> hizmetine benzer bir yol tarifi vermektedir. Harita üzerinde trafik yoğunluğuna göre renklendirme de yapılmaktadır, fakat “trafik yoğunluğu bilinmiyor” rengi hâkimdir. Ayrıca yakın plan görüntülerde konaklama yerleri, taksi durakları, yeme-içme mekânları gibi birçok nokta da harita üzerinde gösterilebilmektedir. Satır satır yol tarifinin olduğu bölümde ise sıkışık trafik, yol çalışması gibi uyarı simgeleri bulunmakta, bu simgelere tıklandığında durum hakkında ayrıntılı bilgi alınabilmektedir. </a:t>
            </a:r>
          </a:p>
          <a:p>
            <a:pPr>
              <a:buNone/>
            </a:pP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994368"/>
          </a:xfrm>
        </p:spPr>
        <p:txBody>
          <a:bodyPr>
            <a:normAutofit/>
          </a:bodyPr>
          <a:lstStyle/>
          <a:p>
            <a:pPr marL="0" algn="r"/>
            <a:r>
              <a:rPr lang="tr-TR" sz="2800" b="1" dirty="0" err="1" smtClean="0"/>
              <a:t>TransportDirect’in</a:t>
            </a:r>
            <a:r>
              <a:rPr lang="tr-TR" sz="2800" b="1" dirty="0" smtClean="0"/>
              <a:t> Ana Sayfası</a:t>
            </a:r>
            <a:endParaRPr lang="tr-TR" sz="2800" b="1" dirty="0"/>
          </a:p>
        </p:txBody>
      </p:sp>
      <p:pic>
        <p:nvPicPr>
          <p:cNvPr id="4" name="3 İçerik Yer Tutucusu" descr="td.jpg"/>
          <p:cNvPicPr>
            <a:picLocks noGrp="1" noChangeAspect="1"/>
          </p:cNvPicPr>
          <p:nvPr>
            <p:ph idx="1"/>
          </p:nvPr>
        </p:nvPicPr>
        <p:blipFill>
          <a:blip r:embed="rId2" cstate="print"/>
          <a:stretch>
            <a:fillRect/>
          </a:stretch>
        </p:blipFill>
        <p:spPr>
          <a:xfrm>
            <a:off x="404161" y="908720"/>
            <a:ext cx="8335677" cy="561806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2400</TotalTime>
  <Words>787</Words>
  <Application>Microsoft Office PowerPoint</Application>
  <PresentationFormat>Ekran Gösterisi (4:3)</PresentationFormat>
  <Paragraphs>292</Paragraphs>
  <Slides>60</Slides>
  <Notes>1</Notes>
  <HiddenSlides>0</HiddenSlides>
  <MMClips>0</MMClips>
  <ScaleCrop>false</ScaleCrop>
  <HeadingPairs>
    <vt:vector size="4" baseType="variant">
      <vt:variant>
        <vt:lpstr>Tema</vt:lpstr>
      </vt:variant>
      <vt:variant>
        <vt:i4>1</vt:i4>
      </vt:variant>
      <vt:variant>
        <vt:lpstr>Slayt Başlıkları</vt:lpstr>
      </vt:variant>
      <vt:variant>
        <vt:i4>60</vt:i4>
      </vt:variant>
    </vt:vector>
  </HeadingPairs>
  <TitlesOfParts>
    <vt:vector size="61" baseType="lpstr">
      <vt:lpstr>Canlı</vt:lpstr>
      <vt:lpstr>    DÜNYA VE TÜRKİYE’DEKİ  AUS UYGULAMALARI</vt:lpstr>
      <vt:lpstr> AKILLI ULAŞIM SİSTEMİ(AUS) SİSTEMİNİN TANIMI   </vt:lpstr>
      <vt:lpstr>Slayt 3</vt:lpstr>
      <vt:lpstr>Slayt 4</vt:lpstr>
      <vt:lpstr> 1.YOLCU BİLGİ SİSTEMLERİ </vt:lpstr>
      <vt:lpstr>Google Maps Üzerinden Toplu Taşıma Bilgisi Veren Ülkeler</vt:lpstr>
      <vt:lpstr> </vt:lpstr>
      <vt:lpstr>Slayt 8</vt:lpstr>
      <vt:lpstr>TransportDirect’in Ana Sayfası</vt:lpstr>
      <vt:lpstr>TrasportDirect’e Örnek Güzergah Bulma</vt:lpstr>
      <vt:lpstr>Japonya Örneği</vt:lpstr>
      <vt:lpstr>Slayt 12</vt:lpstr>
      <vt:lpstr>Slayt 13</vt:lpstr>
      <vt:lpstr>Slayt 14</vt:lpstr>
      <vt:lpstr>Slayt 15</vt:lpstr>
      <vt:lpstr>Slayt 16</vt:lpstr>
      <vt:lpstr>Slayt 17</vt:lpstr>
      <vt:lpstr>Slayt 18</vt:lpstr>
      <vt:lpstr>Slayt 19</vt:lpstr>
      <vt:lpstr>Slayt 20</vt:lpstr>
      <vt:lpstr>  İBB CepTrafik  </vt:lpstr>
      <vt:lpstr> 2.TRAFİK YÖNETİM SİSTEMİLERİ </vt:lpstr>
      <vt:lpstr>Slayt 23</vt:lpstr>
      <vt:lpstr>Slayt 24</vt:lpstr>
      <vt:lpstr>Slayt 25</vt:lpstr>
      <vt:lpstr>Aktif Trafik Yönetim Sistemleri</vt:lpstr>
      <vt:lpstr>Slayt 27</vt:lpstr>
      <vt:lpstr>Slayt 28</vt:lpstr>
      <vt:lpstr> Türkiye’de Trafik Yönetimi, İşletimi ve Denetimi </vt:lpstr>
      <vt:lpstr>Slayt 30</vt:lpstr>
      <vt:lpstr>Slayt 31</vt:lpstr>
      <vt:lpstr>Slayt 32</vt:lpstr>
      <vt:lpstr>Slayt 33</vt:lpstr>
      <vt:lpstr>Slayt 34</vt:lpstr>
      <vt:lpstr>Slayt 35</vt:lpstr>
      <vt:lpstr>Slayt 36</vt:lpstr>
      <vt:lpstr> İBB’de Trafik Yönetimi, İşletimi ve Denetimi </vt:lpstr>
      <vt:lpstr>Slayt 38</vt:lpstr>
      <vt:lpstr>Slayt 39</vt:lpstr>
      <vt:lpstr> 3.TOPLU TAŞIMAYA YÖNELİK AKILLI SİSTEMLER </vt:lpstr>
      <vt:lpstr>Slayt 41</vt:lpstr>
      <vt:lpstr>Slayt 42</vt:lpstr>
      <vt:lpstr>Slayt 43</vt:lpstr>
      <vt:lpstr>Slayt 44</vt:lpstr>
      <vt:lpstr>Slayt 45</vt:lpstr>
      <vt:lpstr>Slayt 46</vt:lpstr>
      <vt:lpstr>4. ELEKTRONİK ÜCRET TOPLAMA SİSTEMLERİ</vt:lpstr>
      <vt:lpstr>Slayt 48</vt:lpstr>
      <vt:lpstr>Slayt 49</vt:lpstr>
      <vt:lpstr>Slayt 50</vt:lpstr>
      <vt:lpstr>5.YÜK VE FİLO YÖNETİM SİSTEMLERİ</vt:lpstr>
      <vt:lpstr>Slayt 52</vt:lpstr>
      <vt:lpstr>6. SÜRÜCÜ DESTEK VE GÜVENLİK SİSTEMLERİ </vt:lpstr>
      <vt:lpstr>Slayt 54</vt:lpstr>
      <vt:lpstr>Türkiye deki Sürücü Destek ve Güvenlik Sistemleri</vt:lpstr>
      <vt:lpstr>Slayt 56</vt:lpstr>
      <vt:lpstr>7. KAZA VE ACİL DURUM YÖNETİM SİSTEMLERİ</vt:lpstr>
      <vt:lpstr>Slayt 58</vt:lpstr>
      <vt:lpstr>Slayt 59</vt:lpstr>
      <vt:lpstr>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KENTLERDEKİ YOL AĞAÇLANDIRMASINDA GÜRÜLTÜ PERDESİ</dc:title>
  <dc:creator>SEZER</dc:creator>
  <cp:lastModifiedBy>ahmet akbas</cp:lastModifiedBy>
  <cp:revision>205</cp:revision>
  <dcterms:created xsi:type="dcterms:W3CDTF">2012-11-20T13:15:36Z</dcterms:created>
  <dcterms:modified xsi:type="dcterms:W3CDTF">2013-11-22T18:34:48Z</dcterms:modified>
</cp:coreProperties>
</file>