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A7EDD8-12FF-4D8D-AF18-BDA6A25EE03E}" type="datetimeFigureOut">
              <a:rPr lang="tr-TR" smtClean="0"/>
              <a:t>04.04.2015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4B302B-5AB1-48C7-8E83-B4AB5957DEF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187624" y="1124744"/>
            <a:ext cx="5400600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STRATEJİK </a:t>
            </a:r>
          </a:p>
          <a:p>
            <a:pPr algn="ctr"/>
            <a:r>
              <a:rPr lang="tr-TR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LİDERLİK</a:t>
            </a:r>
            <a:endParaRPr lang="tr-TR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http://cerideimulkiye.com/wp-content/uploads/2013/03/l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645024"/>
            <a:ext cx="3419475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1196752"/>
            <a:ext cx="5020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STRATEJİK LİDERLİK BİÇİMLERİ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03848" y="1916832"/>
            <a:ext cx="2592288" cy="16561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STRATEJİK </a:t>
            </a:r>
          </a:p>
          <a:p>
            <a:pPr algn="ctr"/>
            <a:r>
              <a:rPr lang="tr-TR" sz="2000" b="1" dirty="0" smtClean="0"/>
              <a:t>LİDERLİK </a:t>
            </a:r>
          </a:p>
          <a:p>
            <a:pPr algn="ctr"/>
            <a:r>
              <a:rPr lang="tr-TR" sz="2000" b="1" dirty="0" smtClean="0"/>
              <a:t>BİÇİMLERİ</a:t>
            </a:r>
            <a:endParaRPr lang="tr-TR" sz="2000" b="1" dirty="0"/>
          </a:p>
        </p:txBody>
      </p:sp>
      <p:sp>
        <p:nvSpPr>
          <p:cNvPr id="5" name="4 Dikdörtgen"/>
          <p:cNvSpPr/>
          <p:nvPr/>
        </p:nvSpPr>
        <p:spPr>
          <a:xfrm>
            <a:off x="1115616" y="4149080"/>
            <a:ext cx="1944216" cy="1656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İşlemci (geleneksel) Stratejik Lider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63888" y="4149080"/>
            <a:ext cx="1944216" cy="1656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Vizyon 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Sahibi 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Stratejik 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Lider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940152" y="4149080"/>
            <a:ext cx="1944216" cy="1656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Dönüşümcü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Stratejik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Lider</a:t>
            </a: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9" name="8 Düz Bağlayıcı"/>
          <p:cNvCxnSpPr>
            <a:stCxn id="4" idx="2"/>
            <a:endCxn id="5" idx="0"/>
          </p:cNvCxnSpPr>
          <p:nvPr/>
        </p:nvCxnSpPr>
        <p:spPr>
          <a:xfrm flipH="1">
            <a:off x="2087724" y="3573016"/>
            <a:ext cx="2412268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>
            <a:stCxn id="4" idx="2"/>
            <a:endCxn id="6" idx="0"/>
          </p:cNvCxnSpPr>
          <p:nvPr/>
        </p:nvCxnSpPr>
        <p:spPr>
          <a:xfrm>
            <a:off x="4499992" y="3573016"/>
            <a:ext cx="36004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>
            <a:stCxn id="4" idx="2"/>
            <a:endCxn id="7" idx="0"/>
          </p:cNvCxnSpPr>
          <p:nvPr/>
        </p:nvCxnSpPr>
        <p:spPr>
          <a:xfrm>
            <a:off x="4499992" y="3573016"/>
            <a:ext cx="2412268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467544" y="1052736"/>
            <a:ext cx="8280920" cy="5472608"/>
          </a:xfrm>
          <a:prstGeom prst="roundRect">
            <a:avLst>
              <a:gd name="adj" fmla="val 8955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DÖNÜŞÜMCÜ LİDER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İşletme çalışanlarını kuvvetli bir biçimde etkileyerek, örgütsel amaçların çalışanların kendi kişisel beklentilerinin önüne geçmesine neden olur.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Çalışanlar için öncelik işletmenin amaçlarının gerçekleşmesidir.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Kendi beklentilerini ikinci plana atarlar ve işlerine yoğunlaşırlar.</a:t>
            </a:r>
          </a:p>
          <a:p>
            <a:endParaRPr lang="tr-TR" b="1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- </a:t>
            </a:r>
            <a:r>
              <a:rPr lang="tr-TR" b="1" dirty="0" smtClean="0">
                <a:solidFill>
                  <a:schemeClr val="tx1"/>
                </a:solidFill>
              </a:rPr>
              <a:t>Öncelikler yer değiştirmiştir,</a:t>
            </a:r>
          </a:p>
          <a:p>
            <a:pPr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Çalışanların düşünce yapılarında bir DÖNÜŞÜM olmuştur.</a:t>
            </a:r>
          </a:p>
          <a:p>
            <a:endParaRPr lang="tr-TR" b="1" dirty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Dönüşümcü liderde : </a:t>
            </a:r>
          </a:p>
          <a:p>
            <a:pPr>
              <a:buFontTx/>
              <a:buChar char="-"/>
            </a:pPr>
            <a:r>
              <a:rPr lang="tr-TR" b="1" dirty="0" smtClean="0">
                <a:solidFill>
                  <a:schemeClr val="tx1"/>
                </a:solidFill>
              </a:rPr>
              <a:t>Karizma,</a:t>
            </a:r>
          </a:p>
          <a:p>
            <a:pPr>
              <a:buFontTx/>
              <a:buChar char="-"/>
            </a:pPr>
            <a:r>
              <a:rPr lang="tr-TR" b="1" dirty="0" smtClean="0">
                <a:solidFill>
                  <a:schemeClr val="tx1"/>
                </a:solidFill>
              </a:rPr>
              <a:t>Kendine olan güven</a:t>
            </a:r>
          </a:p>
          <a:p>
            <a:pPr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İlham verme</a:t>
            </a:r>
          </a:p>
          <a:p>
            <a:pPr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Entelektüel yaklaşım,</a:t>
            </a:r>
          </a:p>
          <a:p>
            <a:pPr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Vizyon yaratılmasına katkı,</a:t>
            </a:r>
          </a:p>
          <a:p>
            <a:pPr>
              <a:buFontTx/>
              <a:buChar char="-"/>
            </a:pP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Samimi ilişki kurma   gibi özellikler bulunur.  </a:t>
            </a:r>
          </a:p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r>
              <a:rPr lang="tr-TR" sz="2000" b="1" dirty="0" smtClean="0">
                <a:solidFill>
                  <a:schemeClr val="tx1"/>
                </a:solidFill>
              </a:rPr>
              <a:t>  </a:t>
            </a: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 smtClean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  <a:p>
            <a:endParaRPr lang="tr-T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467544" y="1052736"/>
            <a:ext cx="8208912" cy="5400600"/>
          </a:xfrm>
          <a:prstGeom prst="roundRect">
            <a:avLst>
              <a:gd name="adj" fmla="val 104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dirty="0" smtClean="0"/>
          </a:p>
          <a:p>
            <a:endParaRPr lang="tr-TR" sz="2000" b="1" dirty="0" smtClean="0"/>
          </a:p>
          <a:p>
            <a:endParaRPr lang="tr-TR" sz="2000" b="1" dirty="0"/>
          </a:p>
          <a:p>
            <a:r>
              <a:rPr lang="tr-TR" sz="2000" b="1" dirty="0" smtClean="0"/>
              <a:t>VİZYON SAHİBİ STRATEJİK LİDER</a:t>
            </a:r>
          </a:p>
          <a:p>
            <a:r>
              <a:rPr lang="tr-TR" sz="2000" b="1" dirty="0" smtClean="0"/>
              <a:t>Vizyon sahibi stratejik lider vizyonu geniş olan  liderdir. Bu lider  işletmenin geleceğini kendi hayallerine göre şekillendirmek yetisine sahiptir.</a:t>
            </a:r>
          </a:p>
          <a:p>
            <a:endParaRPr lang="tr-TR" sz="2000" b="1" dirty="0"/>
          </a:p>
          <a:p>
            <a:r>
              <a:rPr lang="tr-TR" sz="2000" b="1" dirty="0" smtClean="0"/>
              <a:t>Vizyon sahibi liderde:</a:t>
            </a:r>
          </a:p>
          <a:p>
            <a:pPr>
              <a:buFontTx/>
              <a:buChar char="-"/>
            </a:pPr>
            <a:r>
              <a:rPr lang="tr-TR" sz="2000" b="1" dirty="0" smtClean="0"/>
              <a:t> Farklı, inandırıcı ve gerçekçi vizyon  yaratabilme yetisi,</a:t>
            </a:r>
          </a:p>
          <a:p>
            <a:pPr>
              <a:buFontTx/>
              <a:buChar char="-"/>
            </a:pPr>
            <a:r>
              <a:rPr lang="tr-TR" sz="2000" b="1" dirty="0"/>
              <a:t> </a:t>
            </a:r>
            <a:r>
              <a:rPr lang="tr-TR" sz="2000" b="1" dirty="0" smtClean="0"/>
              <a:t>Vizyonunu paydaşlarına açık bir biçimde anlatabilme yetisi,</a:t>
            </a:r>
          </a:p>
          <a:p>
            <a:pPr>
              <a:buFontTx/>
              <a:buChar char="-"/>
            </a:pPr>
            <a:r>
              <a:rPr lang="tr-TR" sz="2000" b="1" dirty="0"/>
              <a:t> </a:t>
            </a:r>
            <a:r>
              <a:rPr lang="tr-TR" sz="2000" b="1" dirty="0" smtClean="0"/>
              <a:t>Bireysel davranışları ile vizyonunu birbirine bağlama yetisi,</a:t>
            </a:r>
          </a:p>
          <a:p>
            <a:pPr>
              <a:buFontTx/>
              <a:buChar char="-"/>
            </a:pPr>
            <a:r>
              <a:rPr lang="tr-TR" sz="2000" b="1" dirty="0" smtClean="0"/>
              <a:t> Vizyonunun herkes için aynı biçimde anlaşılmasını sağlama yetisi,,</a:t>
            </a:r>
          </a:p>
          <a:p>
            <a:pPr>
              <a:buFontTx/>
              <a:buChar char="-"/>
            </a:pPr>
            <a:r>
              <a:rPr lang="tr-TR" sz="2000" b="1" dirty="0"/>
              <a:t> </a:t>
            </a:r>
            <a:r>
              <a:rPr lang="tr-TR" sz="2000" b="1" dirty="0" smtClean="0"/>
              <a:t>Vizyonu somut bir biçimde gerçekleştirebilme yetisi,</a:t>
            </a:r>
          </a:p>
          <a:p>
            <a:r>
              <a:rPr lang="tr-TR" sz="2000" b="1" dirty="0" smtClean="0"/>
              <a:t>vardır.    </a:t>
            </a:r>
          </a:p>
          <a:p>
            <a:endParaRPr lang="tr-TR" sz="2000" b="1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27584" y="1052737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STRATEJİK MİMARLIK</a:t>
            </a:r>
          </a:p>
          <a:p>
            <a:endParaRPr lang="tr-TR" sz="2000" b="1" dirty="0"/>
          </a:p>
          <a:p>
            <a:r>
              <a:rPr lang="tr-TR" sz="2000" b="1" dirty="0" smtClean="0"/>
              <a:t>Lider işletmenin iç dinamiklerini ,faaliyetler  ile çalışanları kontrol ederek  bir sistem ve ilişkiler zinciri olarak  kurmak ve geliştirmek  zorundadırlar.</a:t>
            </a:r>
          </a:p>
          <a:p>
            <a:endParaRPr lang="tr-TR" sz="2000" b="1" dirty="0" smtClean="0"/>
          </a:p>
          <a:p>
            <a:r>
              <a:rPr lang="tr-TR" sz="2000" b="1" dirty="0" smtClean="0"/>
              <a:t>Bu durum “İÇSEL MİMARİ” olarak tanımlanmaktadır.</a:t>
            </a:r>
          </a:p>
          <a:p>
            <a:endParaRPr lang="tr-TR" sz="2000" b="1" dirty="0"/>
          </a:p>
          <a:p>
            <a:r>
              <a:rPr lang="tr-TR" sz="2000" b="1" dirty="0" smtClean="0"/>
              <a:t>Bunun yanında  işletmenin,tedarikçileri,müşterileri ve  paydaşlarının yer aldığı  dinamiklerde yine kurulmalı ve geliştirilmelidir. Bu DIŞSAL MİMARİ” </a:t>
            </a:r>
            <a:r>
              <a:rPr lang="tr-TR" sz="2000" b="1" dirty="0" err="1" smtClean="0"/>
              <a:t>dir</a:t>
            </a:r>
            <a:r>
              <a:rPr lang="tr-TR" sz="2000" b="1" dirty="0" smtClean="0"/>
              <a:t>.</a:t>
            </a:r>
          </a:p>
          <a:p>
            <a:endParaRPr lang="tr-TR" sz="2000" b="1" dirty="0"/>
          </a:p>
          <a:p>
            <a:r>
              <a:rPr lang="tr-TR" sz="2000" b="1" dirty="0" smtClean="0"/>
              <a:t>Stratejik mimarlık içsel ve dışsal mimari konularını kapsamaktadır.   </a:t>
            </a:r>
          </a:p>
          <a:p>
            <a:endParaRPr lang="tr-TR" sz="2000" b="1" dirty="0">
              <a:solidFill>
                <a:schemeClr val="bg1"/>
              </a:solidFill>
            </a:endParaRPr>
          </a:p>
          <a:p>
            <a:endParaRPr lang="tr-T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259632" y="1484784"/>
            <a:ext cx="7255897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LİDER: İŞLETMENİN MİSYONUNU VE TEMEL AMACINI</a:t>
            </a:r>
          </a:p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BELİRLEMEK VE BUNU SAĞLAMAK İÇİN STRATEJİLER </a:t>
            </a:r>
          </a:p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YARATAN KİŞİDİR.</a:t>
            </a:r>
          </a:p>
          <a:p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LİDERİN FONKSİYONLARI;</a:t>
            </a:r>
          </a:p>
          <a:p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Örgütün misyonunu yaratmak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Vizyonunu belirlemek,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Uygun stratejileri belirlemek,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Bu stratejilerin uygulanması için gereken ortamı yaratmak,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Gereken adımları atmak,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Güç kaynaklarını kullanmak.  </a:t>
            </a:r>
          </a:p>
          <a:p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683568" y="1268760"/>
            <a:ext cx="8064896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Yuvarlatılmış Dikdörtgen"/>
          <p:cNvSpPr/>
          <p:nvPr/>
        </p:nvSpPr>
        <p:spPr>
          <a:xfrm>
            <a:off x="683568" y="980728"/>
            <a:ext cx="7848872" cy="540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STRATEJİK LİDERLİK VE BİREYSEL ÖZELLİKLER</a:t>
            </a:r>
          </a:p>
          <a:p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Kişiliği oluşturan 5 büyük özellik</a:t>
            </a:r>
          </a:p>
          <a:p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Dışa ya da içe dönüklük</a:t>
            </a:r>
          </a:p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Uyumluluk</a:t>
            </a:r>
          </a:p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Bilinçlilik</a:t>
            </a:r>
          </a:p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Dengelilik </a:t>
            </a:r>
          </a:p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Yeniliğe açıklık </a:t>
            </a:r>
          </a:p>
          <a:p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26626" name="Picture 2" descr="http://www.smwebmarket.com/images/stories/virtuemart/product/l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563888" y="2276872"/>
            <a:ext cx="1800200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Kişilik ile ilgili 5 büyük özellik ve diğerleri </a:t>
            </a:r>
            <a:endParaRPr lang="tr-T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Oval"/>
          <p:cNvSpPr/>
          <p:nvPr/>
        </p:nvSpPr>
        <p:spPr>
          <a:xfrm>
            <a:off x="1475656" y="1412776"/>
            <a:ext cx="1656184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Dışa ya da içe dönüklük</a:t>
            </a:r>
            <a:endParaRPr lang="tr-T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Oval"/>
          <p:cNvSpPr/>
          <p:nvPr/>
        </p:nvSpPr>
        <p:spPr>
          <a:xfrm>
            <a:off x="1475656" y="3356992"/>
            <a:ext cx="1656184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Uyumluluk</a:t>
            </a:r>
            <a:endParaRPr lang="tr-TR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Oval"/>
          <p:cNvSpPr/>
          <p:nvPr/>
        </p:nvSpPr>
        <p:spPr>
          <a:xfrm>
            <a:off x="5796136" y="1484784"/>
            <a:ext cx="1656184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Yeniliğe açıklık</a:t>
            </a:r>
            <a:endParaRPr lang="tr-TR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Oval"/>
          <p:cNvSpPr/>
          <p:nvPr/>
        </p:nvSpPr>
        <p:spPr>
          <a:xfrm>
            <a:off x="5796136" y="3429000"/>
            <a:ext cx="1656184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Dengelilik</a:t>
            </a:r>
            <a:endParaRPr lang="tr-TR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3635896" y="4725144"/>
            <a:ext cx="1656184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Bilinçlilik</a:t>
            </a:r>
            <a:endParaRPr lang="tr-TR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611560" y="2852936"/>
            <a:ext cx="22322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Kederci/Kendine güvenen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827584" y="5085184"/>
            <a:ext cx="22322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rgbClr val="002060"/>
                </a:solidFill>
              </a:rPr>
              <a:t>Makyevelist</a:t>
            </a:r>
            <a:r>
              <a:rPr lang="tr-TR" b="1" dirty="0" smtClean="0">
                <a:solidFill>
                  <a:srgbClr val="002060"/>
                </a:solidFill>
              </a:rPr>
              <a:t>/Etik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868144" y="5085184"/>
            <a:ext cx="22322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Kendini beğenen/beğenmeyen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3347864" y="1268760"/>
            <a:ext cx="22322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Risk alan/kaçan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2" name="11 Yuvarlatılmış Dikdörtgen"/>
          <p:cNvSpPr/>
          <p:nvPr/>
        </p:nvSpPr>
        <p:spPr>
          <a:xfrm>
            <a:off x="6012160" y="2924944"/>
            <a:ext cx="22322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Aceleci,yavaş,agresif sakin </a:t>
            </a:r>
            <a:endParaRPr lang="tr-TR" sz="1400" b="1" dirty="0">
              <a:solidFill>
                <a:srgbClr val="002060"/>
              </a:solidFill>
            </a:endParaRPr>
          </a:p>
        </p:txBody>
      </p:sp>
      <p:cxnSp>
        <p:nvCxnSpPr>
          <p:cNvPr id="24" name="23 Düz Bağlayıcı"/>
          <p:cNvCxnSpPr>
            <a:stCxn id="3" idx="5"/>
            <a:endCxn id="2" idx="1"/>
          </p:cNvCxnSpPr>
          <p:nvPr/>
        </p:nvCxnSpPr>
        <p:spPr>
          <a:xfrm>
            <a:off x="2889297" y="2519104"/>
            <a:ext cx="674591" cy="5858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>
            <a:endCxn id="2" idx="1"/>
          </p:cNvCxnSpPr>
          <p:nvPr/>
        </p:nvCxnSpPr>
        <p:spPr>
          <a:xfrm flipV="1">
            <a:off x="2915816" y="3104964"/>
            <a:ext cx="648072" cy="4418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>
            <a:stCxn id="7" idx="0"/>
            <a:endCxn id="2" idx="2"/>
          </p:cNvCxnSpPr>
          <p:nvPr/>
        </p:nvCxnSpPr>
        <p:spPr>
          <a:xfrm flipV="1">
            <a:off x="4463988" y="3933056"/>
            <a:ext cx="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>
            <a:stCxn id="6" idx="1"/>
            <a:endCxn id="2" idx="3"/>
          </p:cNvCxnSpPr>
          <p:nvPr/>
        </p:nvCxnSpPr>
        <p:spPr>
          <a:xfrm flipH="1" flipV="1">
            <a:off x="5364088" y="3104964"/>
            <a:ext cx="674591" cy="5138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Düz Bağlayıcı"/>
          <p:cNvCxnSpPr>
            <a:stCxn id="5" idx="3"/>
          </p:cNvCxnSpPr>
          <p:nvPr/>
        </p:nvCxnSpPr>
        <p:spPr>
          <a:xfrm flipH="1">
            <a:off x="5364088" y="2591112"/>
            <a:ext cx="674591" cy="5498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>
            <a:stCxn id="9" idx="3"/>
          </p:cNvCxnSpPr>
          <p:nvPr/>
        </p:nvCxnSpPr>
        <p:spPr>
          <a:xfrm flipV="1">
            <a:off x="3059832" y="3933056"/>
            <a:ext cx="504056" cy="13681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Bağlayıcı"/>
          <p:cNvCxnSpPr>
            <a:stCxn id="8" idx="3"/>
          </p:cNvCxnSpPr>
          <p:nvPr/>
        </p:nvCxnSpPr>
        <p:spPr>
          <a:xfrm>
            <a:off x="2843808" y="3068960"/>
            <a:ext cx="72008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Bağlayıcı"/>
          <p:cNvCxnSpPr>
            <a:stCxn id="10" idx="1"/>
          </p:cNvCxnSpPr>
          <p:nvPr/>
        </p:nvCxnSpPr>
        <p:spPr>
          <a:xfrm flipH="1" flipV="1">
            <a:off x="5364088" y="3933056"/>
            <a:ext cx="504056" cy="13681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Bağlayıcı"/>
          <p:cNvCxnSpPr>
            <a:stCxn id="11" idx="2"/>
            <a:endCxn id="2" idx="0"/>
          </p:cNvCxnSpPr>
          <p:nvPr/>
        </p:nvCxnSpPr>
        <p:spPr>
          <a:xfrm>
            <a:off x="4463988" y="1700808"/>
            <a:ext cx="0" cy="57606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>
            <a:stCxn id="2" idx="3"/>
            <a:endCxn id="12" idx="1"/>
          </p:cNvCxnSpPr>
          <p:nvPr/>
        </p:nvCxnSpPr>
        <p:spPr>
          <a:xfrm>
            <a:off x="5364088" y="3104964"/>
            <a:ext cx="648072" cy="360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611560" y="1052736"/>
            <a:ext cx="7848872" cy="52565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STRATEJİK LİDERDE BULUNMASI GEREKEN ÖZELLİKLER</a:t>
            </a:r>
          </a:p>
          <a:p>
            <a:pPr>
              <a:buFont typeface="Wingdings" pitchFamily="2" charset="2"/>
              <a:buChar char="q"/>
            </a:pPr>
            <a:r>
              <a:rPr lang="tr-T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Geleceği görebilmek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Vizyon yaratabilmek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Esnek olabilmek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Belirsizliklerle baş edebilmek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Çalışanları güçlendirebilmek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Başkalarını etkileyebilmek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İnsan kaynaklarını etkili yönetebilmek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Paydaşlarla iyi ilişkiler kurabilmek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Kendini sürekli geliştirmek</a:t>
            </a:r>
          </a:p>
          <a:p>
            <a:pPr>
              <a:buFont typeface="Wingdings" pitchFamily="2" charset="2"/>
              <a:buChar char="q"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Cesur kararlar alabilmek</a:t>
            </a:r>
          </a:p>
          <a:p>
            <a:endParaRPr lang="tr-T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http://4.bp.blogspot.com/-lg3QqwX_IE0/T6jwArAvndI/AAAAAAAAAd4/5PKEoRpinpw/s1600/lider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10-Noktalı Yıldız"/>
          <p:cNvSpPr/>
          <p:nvPr/>
        </p:nvSpPr>
        <p:spPr>
          <a:xfrm>
            <a:off x="3635896" y="2564904"/>
            <a:ext cx="1512168" cy="1656184"/>
          </a:xfrm>
          <a:prstGeom prst="star10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Etkili Stratejik Lider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10-Noktalı Yıldız"/>
          <p:cNvSpPr/>
          <p:nvPr/>
        </p:nvSpPr>
        <p:spPr>
          <a:xfrm>
            <a:off x="1475656" y="1916832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Vizyon yaratan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3 10-Noktalı Yıldız"/>
          <p:cNvSpPr/>
          <p:nvPr/>
        </p:nvSpPr>
        <p:spPr>
          <a:xfrm>
            <a:off x="2339752" y="764704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Geleceği</a:t>
            </a:r>
          </a:p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görebilen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10-Noktalı Yıldız"/>
          <p:cNvSpPr/>
          <p:nvPr/>
        </p:nvSpPr>
        <p:spPr>
          <a:xfrm>
            <a:off x="3707904" y="332656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Kendini geliştiren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10-Noktalı Yıldız"/>
          <p:cNvSpPr/>
          <p:nvPr/>
        </p:nvSpPr>
        <p:spPr>
          <a:xfrm>
            <a:off x="1475656" y="3356992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Belirsiz durum ile  başa çıkan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6 10-Noktalı Yıldız"/>
          <p:cNvSpPr/>
          <p:nvPr/>
        </p:nvSpPr>
        <p:spPr>
          <a:xfrm>
            <a:off x="2339752" y="4509120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Esnek olabilen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10-Noktalı Yıldız"/>
          <p:cNvSpPr/>
          <p:nvPr/>
        </p:nvSpPr>
        <p:spPr>
          <a:xfrm>
            <a:off x="3707904" y="4941168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Cesur kararlar veren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10-Noktalı Yıldız"/>
          <p:cNvSpPr/>
          <p:nvPr/>
        </p:nvSpPr>
        <p:spPr>
          <a:xfrm>
            <a:off x="5076056" y="4509120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İnsanları Etkileyen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10-Noktalı Yıldız"/>
          <p:cNvSpPr/>
          <p:nvPr/>
        </p:nvSpPr>
        <p:spPr>
          <a:xfrm>
            <a:off x="5940152" y="3356992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İyi ilişki kuran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10-Noktalı Yıldız"/>
          <p:cNvSpPr/>
          <p:nvPr/>
        </p:nvSpPr>
        <p:spPr>
          <a:xfrm>
            <a:off x="5940152" y="1916832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İnsanlara güç veren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10-Noktalı Yıldız"/>
          <p:cNvSpPr/>
          <p:nvPr/>
        </p:nvSpPr>
        <p:spPr>
          <a:xfrm>
            <a:off x="5076056" y="764704"/>
            <a:ext cx="1368152" cy="1440160"/>
          </a:xfrm>
          <a:prstGeom prst="star10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Etkili yöneten</a:t>
            </a:r>
            <a:endParaRPr lang="tr-T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Düz Bağlayıcı"/>
          <p:cNvCxnSpPr>
            <a:stCxn id="5" idx="3"/>
            <a:endCxn id="2" idx="8"/>
          </p:cNvCxnSpPr>
          <p:nvPr/>
        </p:nvCxnSpPr>
        <p:spPr>
          <a:xfrm>
            <a:off x="4391980" y="177281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>
            <a:stCxn id="2" idx="9"/>
            <a:endCxn id="12" idx="4"/>
          </p:cNvCxnSpPr>
          <p:nvPr/>
        </p:nvCxnSpPr>
        <p:spPr>
          <a:xfrm flipV="1">
            <a:off x="4859268" y="2067343"/>
            <a:ext cx="478079" cy="655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>
            <a:stCxn id="4" idx="2"/>
            <a:endCxn id="2" idx="7"/>
          </p:cNvCxnSpPr>
          <p:nvPr/>
        </p:nvCxnSpPr>
        <p:spPr>
          <a:xfrm>
            <a:off x="3446613" y="2067343"/>
            <a:ext cx="478079" cy="655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>
            <a:stCxn id="3" idx="1"/>
            <a:endCxn id="2" idx="6"/>
          </p:cNvCxnSpPr>
          <p:nvPr/>
        </p:nvCxnSpPr>
        <p:spPr>
          <a:xfrm>
            <a:off x="2843809" y="2859431"/>
            <a:ext cx="792086" cy="27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Bağlayıcı"/>
          <p:cNvCxnSpPr>
            <a:stCxn id="6" idx="0"/>
            <a:endCxn id="2" idx="5"/>
          </p:cNvCxnSpPr>
          <p:nvPr/>
        </p:nvCxnSpPr>
        <p:spPr>
          <a:xfrm flipV="1">
            <a:off x="2843809" y="3648893"/>
            <a:ext cx="792086" cy="205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Bağlayıcı"/>
          <p:cNvCxnSpPr>
            <a:stCxn id="7" idx="9"/>
            <a:endCxn id="2" idx="4"/>
          </p:cNvCxnSpPr>
          <p:nvPr/>
        </p:nvCxnSpPr>
        <p:spPr>
          <a:xfrm flipV="1">
            <a:off x="3446613" y="4062939"/>
            <a:ext cx="478079" cy="583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Bağlayıcı"/>
          <p:cNvCxnSpPr>
            <a:stCxn id="8" idx="8"/>
            <a:endCxn id="2" idx="3"/>
          </p:cNvCxnSpPr>
          <p:nvPr/>
        </p:nvCxnSpPr>
        <p:spPr>
          <a:xfrm flipV="1">
            <a:off x="4391980" y="422108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>
            <a:stCxn id="9" idx="7"/>
            <a:endCxn id="2" idx="2"/>
          </p:cNvCxnSpPr>
          <p:nvPr/>
        </p:nvCxnSpPr>
        <p:spPr>
          <a:xfrm flipH="1" flipV="1">
            <a:off x="4859268" y="4062939"/>
            <a:ext cx="478079" cy="583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>
            <a:stCxn id="10" idx="6"/>
            <a:endCxn id="2" idx="1"/>
          </p:cNvCxnSpPr>
          <p:nvPr/>
        </p:nvCxnSpPr>
        <p:spPr>
          <a:xfrm flipH="1" flipV="1">
            <a:off x="5148065" y="3648893"/>
            <a:ext cx="792086" cy="205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>
            <a:stCxn id="11" idx="5"/>
            <a:endCxn id="2" idx="0"/>
          </p:cNvCxnSpPr>
          <p:nvPr/>
        </p:nvCxnSpPr>
        <p:spPr>
          <a:xfrm flipH="1">
            <a:off x="5148065" y="2859431"/>
            <a:ext cx="792086" cy="277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611560" y="1124744"/>
            <a:ext cx="7920880" cy="5328592"/>
          </a:xfrm>
          <a:prstGeom prst="roundRect">
            <a:avLst>
              <a:gd name="adj" fmla="val 821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Stratejik lider ,liderliğin daha  spesifik ve karmaşık bir tipidir.</a:t>
            </a:r>
          </a:p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Liderlik için geçerli ve gerekli olan her özellik stratejik lider  için de geçerlidir.</a:t>
            </a:r>
          </a:p>
          <a:p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 stratejik lider:</a:t>
            </a:r>
          </a:p>
          <a:p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İşletmenin  yaşamanı ya da rekabet üstünlüğünü sürdürmesi ile ilgilidir,</a:t>
            </a:r>
          </a:p>
          <a:p>
            <a:pPr>
              <a:buFont typeface="Wingdings" pitchFamily="2" charset="2"/>
              <a:buChar char="§"/>
            </a:pP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 paydaşlara yarar sağlaması gerekir,</a:t>
            </a:r>
          </a:p>
          <a:p>
            <a:pPr>
              <a:buFont typeface="Wingdings" pitchFamily="2" charset="2"/>
              <a:buChar char="§"/>
            </a:pPr>
            <a:r>
              <a:rPr lang="tr-T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Geleceğe dönük yönlendirici yeteneklere sahip olması gerekir,</a:t>
            </a:r>
          </a:p>
          <a:p>
            <a:pPr>
              <a:buFont typeface="Wingdings" pitchFamily="2" charset="2"/>
              <a:buChar char="§"/>
            </a:pP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özellikleri niteliği gereği diğer özelliklerinden daha fazla önem taşımaktadır. </a:t>
            </a: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539552" y="836712"/>
            <a:ext cx="8136904" cy="5688632"/>
          </a:xfrm>
          <a:prstGeom prst="roundRect">
            <a:avLst>
              <a:gd name="adj" fmla="val 1126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Stratejik Liderlerde Davranış</a:t>
            </a: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Liderlerin işlerini yaparken başkalarınca fark edilebilen çeşitli davranışları bulunmaktadır. Liderin çeşitli davranışları arasından ikisi çok belirgindir:</a:t>
            </a: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Kişiye yönelik davranışlar</a:t>
            </a:r>
          </a:p>
          <a:p>
            <a:pPr>
              <a:buFontTx/>
              <a:buChar char="-"/>
            </a:pPr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İşe yönelik davranışlar</a:t>
            </a:r>
          </a:p>
          <a:p>
            <a:pPr>
              <a:buFontTx/>
              <a:buChar char="-"/>
            </a:pPr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Genel olarak bu iki tip  liderlik davranış boyutu,stratejik liderlik için de söz konusudur. Stratejik liderler de kişiye ve işe yönelik davranışlarını çeşitli düzeylerde sergilerler. </a:t>
            </a: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611560" y="836712"/>
            <a:ext cx="7920880" cy="5616624"/>
          </a:xfrm>
          <a:prstGeom prst="roundRect">
            <a:avLst>
              <a:gd name="adj" fmla="val 8955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STRATEJİK LİDERİN DÖRT TEMEL DAVRANIŞ YAKLAŞIMI</a:t>
            </a:r>
          </a:p>
          <a:p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 </a:t>
            </a:r>
            <a:r>
              <a:rPr lang="tr-TR" sz="20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stratejist</a:t>
            </a:r>
            <a:r>
              <a:rPr lang="tr-T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yaklaşımı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Liderin kendi birimi ya da kurumda stratejilerin yapılmasında baş rol oynamaları,stratejilerin baş mimarı olmaları. </a:t>
            </a:r>
          </a:p>
          <a:p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Yetki devri yaklaşımı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Liderin stratejilerin yapılmasını kendisinin kurduğu strateji birimlerine ya da komitelere devretmesi.</a:t>
            </a:r>
          </a:p>
          <a:p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İşbirliği yaklaşımı</a:t>
            </a:r>
            <a:r>
              <a:rPr lang="tr-TR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Liderin stratejilerin hazırlanmasında ve gerçekleştirilmesinde astlarını da işin içine katması. Stratejiler birlikte hazırlanır.</a:t>
            </a:r>
          </a:p>
          <a:p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Stratejileri cesaretlendirme ve seçme yaklaşımı</a:t>
            </a: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Liderin astlarını ve stratejilerle ilgili görüşü olanları cesaretlendirmesi ve stratejilerin aşağıdan yukarıya doğru hazırlanmasını sağlaması.</a:t>
            </a:r>
          </a:p>
          <a:p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611</Words>
  <Application>Microsoft Office PowerPoint</Application>
  <PresentationFormat>Ekran Gösterisi (4:3)</PresentationFormat>
  <Paragraphs>185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Erhan</dc:creator>
  <cp:lastModifiedBy>ana</cp:lastModifiedBy>
  <cp:revision>29</cp:revision>
  <dcterms:created xsi:type="dcterms:W3CDTF">2015-03-06T12:20:24Z</dcterms:created>
  <dcterms:modified xsi:type="dcterms:W3CDTF">2015-04-04T12:55:58Z</dcterms:modified>
</cp:coreProperties>
</file>