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sldIdLst>
    <p:sldId id="257" r:id="rId2"/>
    <p:sldId id="330" r:id="rId3"/>
    <p:sldId id="327" r:id="rId4"/>
    <p:sldId id="309" r:id="rId5"/>
    <p:sldId id="326" r:id="rId6"/>
    <p:sldId id="328" r:id="rId7"/>
    <p:sldId id="310" r:id="rId8"/>
    <p:sldId id="316" r:id="rId9"/>
    <p:sldId id="315" r:id="rId10"/>
    <p:sldId id="314" r:id="rId11"/>
    <p:sldId id="331" r:id="rId12"/>
    <p:sldId id="313" r:id="rId13"/>
    <p:sldId id="312" r:id="rId14"/>
    <p:sldId id="332" r:id="rId15"/>
    <p:sldId id="329" r:id="rId16"/>
    <p:sldId id="311" r:id="rId17"/>
    <p:sldId id="325" r:id="rId18"/>
    <p:sldId id="324" r:id="rId19"/>
    <p:sldId id="333" r:id="rId20"/>
    <p:sldId id="334" r:id="rId21"/>
    <p:sldId id="335" r:id="rId22"/>
    <p:sldId id="322" r:id="rId23"/>
    <p:sldId id="321" r:id="rId24"/>
    <p:sldId id="342" r:id="rId25"/>
    <p:sldId id="341" r:id="rId26"/>
    <p:sldId id="340" r:id="rId27"/>
    <p:sldId id="343" r:id="rId28"/>
    <p:sldId id="349" r:id="rId29"/>
    <p:sldId id="348" r:id="rId30"/>
    <p:sldId id="350" r:id="rId31"/>
    <p:sldId id="347" r:id="rId32"/>
    <p:sldId id="307" r:id="rId33"/>
    <p:sldId id="351" r:id="rId34"/>
    <p:sldId id="303"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6" autoAdjust="0"/>
    <p:restoredTop sz="94660"/>
  </p:normalViewPr>
  <p:slideViewPr>
    <p:cSldViewPr>
      <p:cViewPr>
        <p:scale>
          <a:sx n="100" d="100"/>
          <a:sy n="100" d="100"/>
        </p:scale>
        <p:origin x="-78" y="5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070DE2-1D75-4E08-A004-86E3F8EB2656}" type="datetimeFigureOut">
              <a:rPr lang="tr-TR" smtClean="0"/>
              <a:pPr/>
              <a:t>25.12.2013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480183-11AC-48DA-A7D2-550AB271B0C6}"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463DFD8-42B5-4D7F-8CFD-484D1350B3CC}" type="slidenum">
              <a:rPr lang="tr-TR" smtClean="0"/>
              <a:pPr/>
              <a:t>32</a:t>
            </a:fld>
            <a:endParaRPr lang="tr-TR"/>
          </a:p>
        </p:txBody>
      </p:sp>
    </p:spTree>
    <p:extLst>
      <p:ext uri="{BB962C8B-B14F-4D97-AF65-F5344CB8AC3E}">
        <p14:creationId xmlns:p14="http://schemas.microsoft.com/office/powerpoint/2010/main" xmlns="" val="78219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463DFD8-42B5-4D7F-8CFD-484D1350B3CC}" type="slidenum">
              <a:rPr lang="tr-TR" smtClean="0"/>
              <a:pPr/>
              <a:t>33</a:t>
            </a:fld>
            <a:endParaRPr lang="tr-TR"/>
          </a:p>
        </p:txBody>
      </p:sp>
    </p:spTree>
    <p:extLst>
      <p:ext uri="{BB962C8B-B14F-4D97-AF65-F5344CB8AC3E}">
        <p14:creationId xmlns:p14="http://schemas.microsoft.com/office/powerpoint/2010/main" xmlns="" val="78219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463DFD8-42B5-4D7F-8CFD-484D1350B3CC}" type="slidenum">
              <a:rPr lang="tr-TR" smtClean="0"/>
              <a:pPr/>
              <a:t>34</a:t>
            </a:fld>
            <a:endParaRPr lang="tr-TR"/>
          </a:p>
        </p:txBody>
      </p:sp>
    </p:spTree>
    <p:extLst>
      <p:ext uri="{BB962C8B-B14F-4D97-AF65-F5344CB8AC3E}">
        <p14:creationId xmlns:p14="http://schemas.microsoft.com/office/powerpoint/2010/main" xmlns="" val="78219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25.12.2013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25.12.2013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25.12.2013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25.12.2013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25.12.2013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25.12.2013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25.12.2013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25.12.2013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185051" y="5013177"/>
            <a:ext cx="8713787" cy="1297386"/>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b"/>
          <a:lstStyle/>
          <a:p>
            <a:pPr algn="ctr">
              <a:lnSpc>
                <a:spcPct val="90000"/>
              </a:lnSpc>
              <a:defRPr/>
            </a:pPr>
            <a:r>
              <a:rPr lang="tr-TR" sz="2800" b="1" dirty="0" smtClean="0">
                <a:effectLst>
                  <a:outerShdw blurRad="38100" dist="38100" dir="2700000" algn="tl">
                    <a:srgbClr val="FFFFFF"/>
                  </a:outerShdw>
                </a:effectLst>
                <a:latin typeface="Times New Roman" pitchFamily="18" charset="0"/>
              </a:rPr>
              <a:t>İmar Planlarına İtiraz Süreçleri ve Belediye Meclis Karar Süreçlerinin İncelenmesi</a:t>
            </a:r>
            <a:endParaRPr lang="tr-TR" sz="2800" b="1" dirty="0">
              <a:effectLst>
                <a:outerShdw blurRad="38100" dist="38100" dir="2700000" algn="tl">
                  <a:srgbClr val="FFFFFF"/>
                </a:outerShdw>
              </a:effectLst>
              <a:latin typeface="Times New Roman" pitchFamily="18" charset="0"/>
            </a:endParaRPr>
          </a:p>
        </p:txBody>
      </p:sp>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sp>
        <p:nvSpPr>
          <p:cNvPr id="8" name="7 Metin kutusu"/>
          <p:cNvSpPr txBox="1"/>
          <p:nvPr/>
        </p:nvSpPr>
        <p:spPr>
          <a:xfrm>
            <a:off x="2425647" y="332657"/>
            <a:ext cx="3874545" cy="4401205"/>
          </a:xfrm>
          <a:prstGeom prst="rect">
            <a:avLst/>
          </a:prstGeom>
          <a:noFill/>
        </p:spPr>
        <p:txBody>
          <a:bodyPr wrap="square" rtlCol="0">
            <a:spAutoFit/>
          </a:bodyPr>
          <a:lstStyle/>
          <a:p>
            <a:pPr algn="ctr"/>
            <a:r>
              <a:rPr lang="tr-TR" sz="2000" b="1" dirty="0" smtClean="0">
                <a:effectLst>
                  <a:outerShdw blurRad="38100" dist="38100" dir="2700000" algn="tl">
                    <a:srgbClr val="000000">
                      <a:alpha val="43137"/>
                    </a:srgbClr>
                  </a:outerShdw>
                </a:effectLst>
              </a:rPr>
              <a:t>T.C.</a:t>
            </a:r>
          </a:p>
          <a:p>
            <a:pPr algn="ctr"/>
            <a:r>
              <a:rPr lang="tr-TR" sz="2000" b="1" dirty="0" smtClean="0">
                <a:effectLst>
                  <a:outerShdw blurRad="38100" dist="38100" dir="2700000" algn="tl">
                    <a:srgbClr val="000000">
                      <a:alpha val="43137"/>
                    </a:srgbClr>
                  </a:outerShdw>
                </a:effectLst>
              </a:rPr>
              <a:t>BAHÇEŞEHİR ÜNİVERSİTESİ</a:t>
            </a:r>
          </a:p>
          <a:p>
            <a:pPr algn="ctr"/>
            <a:r>
              <a:rPr lang="tr-TR" sz="2000" b="1" dirty="0" smtClean="0">
                <a:effectLst>
                  <a:outerShdw blurRad="38100" dist="38100" dir="2700000" algn="tl">
                    <a:srgbClr val="000000">
                      <a:alpha val="43137"/>
                    </a:srgbClr>
                  </a:outerShdw>
                </a:effectLst>
              </a:rPr>
              <a:t>KENTSEL HUKUK</a:t>
            </a:r>
            <a:endParaRPr lang="tr-TR" sz="2000" b="1" dirty="0" smtClean="0">
              <a:effectLst>
                <a:outerShdw blurRad="38100" dist="38100" dir="2700000" algn="tl">
                  <a:srgbClr val="000000">
                    <a:alpha val="43137"/>
                  </a:srgbClr>
                </a:outerShdw>
              </a:effectLst>
            </a:endParaRPr>
          </a:p>
          <a:p>
            <a:pPr algn="ctr"/>
            <a:endParaRPr lang="tr-TR" sz="2000" b="1" dirty="0" smtClean="0">
              <a:effectLst>
                <a:outerShdw blurRad="38100" dist="38100" dir="2700000" algn="tl">
                  <a:srgbClr val="000000">
                    <a:alpha val="43137"/>
                  </a:srgbClr>
                </a:outerShdw>
              </a:effectLst>
            </a:endParaRPr>
          </a:p>
          <a:p>
            <a:pPr algn="ctr"/>
            <a:endParaRPr lang="tr-TR" sz="2000" b="1" dirty="0" smtClean="0">
              <a:effectLst>
                <a:outerShdw blurRad="38100" dist="38100" dir="2700000" algn="tl">
                  <a:srgbClr val="000000">
                    <a:alpha val="43137"/>
                  </a:srgbClr>
                </a:outerShdw>
              </a:effectLst>
            </a:endParaRPr>
          </a:p>
          <a:p>
            <a:pPr algn="ctr"/>
            <a:endParaRPr lang="tr-TR" sz="2000" b="1" dirty="0" smtClean="0">
              <a:effectLst>
                <a:outerShdw blurRad="38100" dist="38100" dir="2700000" algn="tl">
                  <a:srgbClr val="000000">
                    <a:alpha val="43137"/>
                  </a:srgbClr>
                </a:outerShdw>
              </a:effectLst>
            </a:endParaRPr>
          </a:p>
          <a:p>
            <a:pPr algn="ctr"/>
            <a:r>
              <a:rPr lang="tr-TR" sz="2000" b="1" dirty="0" smtClean="0">
                <a:effectLst>
                  <a:outerShdw blurRad="38100" dist="38100" dir="2700000" algn="tl">
                    <a:srgbClr val="000000">
                      <a:alpha val="43137"/>
                    </a:srgbClr>
                  </a:outerShdw>
                </a:effectLst>
              </a:rPr>
              <a:t>DERS SORUMLUSU:</a:t>
            </a:r>
            <a:endParaRPr lang="tr-TR" sz="2000" b="1" dirty="0" smtClean="0">
              <a:effectLst>
                <a:outerShdw blurRad="38100" dist="38100" dir="2700000" algn="tl">
                  <a:srgbClr val="000000">
                    <a:alpha val="43137"/>
                  </a:srgbClr>
                </a:outerShdw>
              </a:effectLst>
            </a:endParaRPr>
          </a:p>
          <a:p>
            <a:pPr algn="ctr"/>
            <a:r>
              <a:rPr lang="tr-TR" sz="2000" b="1" dirty="0" smtClean="0">
                <a:effectLst>
                  <a:outerShdw blurRad="38100" dist="38100" dir="2700000" algn="tl">
                    <a:srgbClr val="000000">
                      <a:alpha val="43137"/>
                    </a:srgbClr>
                  </a:outerShdw>
                </a:effectLst>
              </a:rPr>
              <a:t>DOÇ. DR. PELİN PINAR ÖZDEN</a:t>
            </a:r>
            <a:endParaRPr lang="tr-TR" sz="2000" b="1" dirty="0" smtClean="0">
              <a:effectLst>
                <a:outerShdw blurRad="38100" dist="38100" dir="2700000" algn="tl">
                  <a:srgbClr val="000000">
                    <a:alpha val="43137"/>
                  </a:srgbClr>
                </a:outerShdw>
              </a:effectLst>
            </a:endParaRPr>
          </a:p>
          <a:p>
            <a:pPr algn="ctr"/>
            <a:endParaRPr lang="tr-TR" sz="2000" b="1" dirty="0" smtClean="0">
              <a:effectLst>
                <a:outerShdw blurRad="38100" dist="38100" dir="2700000" algn="tl">
                  <a:srgbClr val="000000">
                    <a:alpha val="43137"/>
                  </a:srgbClr>
                </a:outerShdw>
              </a:effectLst>
            </a:endParaRPr>
          </a:p>
          <a:p>
            <a:pPr algn="ctr"/>
            <a:endParaRPr lang="tr-TR" sz="2000" b="1" dirty="0" smtClean="0">
              <a:effectLst>
                <a:outerShdw blurRad="38100" dist="38100" dir="2700000" algn="tl">
                  <a:srgbClr val="000000">
                    <a:alpha val="43137"/>
                  </a:srgbClr>
                </a:outerShdw>
              </a:effectLst>
            </a:endParaRPr>
          </a:p>
          <a:p>
            <a:pPr algn="ctr"/>
            <a:endParaRPr lang="tr-TR" sz="2000" b="1" dirty="0" smtClean="0">
              <a:effectLst>
                <a:outerShdw blurRad="38100" dist="38100" dir="2700000" algn="tl">
                  <a:srgbClr val="000000">
                    <a:alpha val="43137"/>
                  </a:srgbClr>
                </a:outerShdw>
              </a:effectLst>
            </a:endParaRPr>
          </a:p>
          <a:p>
            <a:pPr algn="ctr"/>
            <a:r>
              <a:rPr lang="tr-TR" sz="2000" b="1" dirty="0" smtClean="0">
                <a:effectLst>
                  <a:outerShdw blurRad="38100" dist="38100" dir="2700000" algn="tl">
                    <a:srgbClr val="000000">
                      <a:alpha val="43137"/>
                    </a:srgbClr>
                  </a:outerShdw>
                </a:effectLst>
              </a:rPr>
              <a:t>HAZIRLAYAN:</a:t>
            </a:r>
          </a:p>
          <a:p>
            <a:pPr algn="ctr"/>
            <a:r>
              <a:rPr lang="tr-TR" sz="2000" b="1" dirty="0" smtClean="0">
                <a:effectLst>
                  <a:outerShdw blurRad="38100" dist="38100" dir="2700000" algn="tl">
                    <a:srgbClr val="000000">
                      <a:alpha val="43137"/>
                    </a:srgbClr>
                  </a:outerShdw>
                </a:effectLst>
              </a:rPr>
              <a:t>MUSTAFA SAİT AK</a:t>
            </a:r>
          </a:p>
          <a:p>
            <a:pPr algn="ctr"/>
            <a:r>
              <a:rPr lang="tr-TR" sz="2000" b="1" dirty="0" smtClean="0">
                <a:effectLst>
                  <a:outerShdw blurRad="38100" dist="38100" dir="2700000" algn="tl">
                    <a:srgbClr val="000000">
                      <a:alpha val="43137"/>
                    </a:srgbClr>
                  </a:outerShdw>
                </a:effectLst>
              </a:rPr>
              <a:t>İBB-ŞEHİR PLANCISI</a:t>
            </a:r>
          </a:p>
        </p:txBody>
      </p:sp>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46081" name="Rectangle 1"/>
          <p:cNvSpPr>
            <a:spLocks noChangeArrowheads="1"/>
          </p:cNvSpPr>
          <p:nvPr/>
        </p:nvSpPr>
        <p:spPr bwMode="auto">
          <a:xfrm>
            <a:off x="971600" y="1202269"/>
            <a:ext cx="741682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b="1" i="1" u="none" strike="noStrike" cap="none" normalizeH="0" baseline="0" dirty="0" smtClean="0">
                <a:ln>
                  <a:noFill/>
                </a:ln>
                <a:solidFill>
                  <a:schemeClr val="tx1"/>
                </a:solidFill>
                <a:effectLst/>
                <a:ea typeface="Times New Roman" pitchFamily="18" charset="0"/>
                <a:cs typeface="Arial" pitchFamily="34" charset="0"/>
              </a:rPr>
              <a:t>Meclis toplantısı</a:t>
            </a:r>
            <a:endParaRPr lang="tr-TR" dirty="0" smtClean="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tr-TR"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Madde </a:t>
            </a:r>
            <a:r>
              <a:rPr kumimoji="0" lang="tr-TR" b="1" i="0" u="none" strike="noStrike" cap="none" normalizeH="0" baseline="0" dirty="0" smtClean="0">
                <a:ln>
                  <a:noFill/>
                </a:ln>
                <a:solidFill>
                  <a:schemeClr val="tx1"/>
                </a:solidFill>
                <a:effectLst/>
                <a:ea typeface="Times New Roman" pitchFamily="18" charset="0"/>
                <a:cs typeface="Arial" pitchFamily="34" charset="0"/>
              </a:rPr>
              <a:t>20-</a:t>
            </a:r>
            <a:r>
              <a:rPr kumimoji="0" lang="tr-TR" b="0" i="0" u="none" strike="noStrike" cap="none" normalizeH="0" baseline="0" dirty="0" smtClean="0">
                <a:ln>
                  <a:noFill/>
                </a:ln>
                <a:solidFill>
                  <a:schemeClr val="tx1"/>
                </a:solidFill>
                <a:effectLst/>
                <a:ea typeface="Times New Roman" pitchFamily="18" charset="0"/>
                <a:cs typeface="Arial" pitchFamily="34" charset="0"/>
              </a:rPr>
              <a:t> Belediye meclisi, her ayın ilk haftası, önceden kararlaştırdığı günde </a:t>
            </a:r>
            <a:r>
              <a:rPr kumimoji="0" lang="tr-TR" b="0" i="0" u="none" strike="noStrike" cap="none" normalizeH="0" baseline="0" dirty="0" smtClean="0">
                <a:ln>
                  <a:noFill/>
                </a:ln>
                <a:solidFill>
                  <a:schemeClr val="tx1"/>
                </a:solidFill>
                <a:effectLst/>
                <a:ea typeface="Times New Roman" pitchFamily="18" charset="0"/>
                <a:cs typeface="Arial" pitchFamily="34" charset="0"/>
              </a:rPr>
              <a:t>toplanır.</a:t>
            </a:r>
            <a:endParaRPr kumimoji="0" lang="tr-TR"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Meclis, resmî tatile rastlayan günlerde çalışmasına ara verebilir. Belediye meclisi her yıl bir ay tatil kararı alabilir.</a:t>
            </a:r>
            <a:endParaRPr kumimoji="0" lang="tr-TR"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Bütçe </a:t>
            </a:r>
            <a:r>
              <a:rPr kumimoji="0" lang="tr-TR" b="0" i="0" u="none" strike="noStrike" cap="none" normalizeH="0" baseline="0" dirty="0" smtClean="0">
                <a:ln>
                  <a:noFill/>
                </a:ln>
                <a:solidFill>
                  <a:schemeClr val="tx1"/>
                </a:solidFill>
                <a:effectLst/>
                <a:ea typeface="Times New Roman" pitchFamily="18" charset="0"/>
                <a:cs typeface="Arial" pitchFamily="34" charset="0"/>
              </a:rPr>
              <a:t>görüşmesine rastlayan toplantı süresi en çok yirmi gün, diğer toplantıların süresi en çok beş gündür.</a:t>
            </a:r>
            <a:endParaRPr kumimoji="0" lang="tr-TR"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Mutat </a:t>
            </a:r>
            <a:r>
              <a:rPr kumimoji="0" lang="tr-TR" b="0" i="0" u="none" strike="noStrike" cap="none" normalizeH="0" baseline="0" dirty="0" smtClean="0">
                <a:ln>
                  <a:noFill/>
                </a:ln>
                <a:solidFill>
                  <a:schemeClr val="tx1"/>
                </a:solidFill>
                <a:effectLst/>
                <a:ea typeface="Times New Roman" pitchFamily="18" charset="0"/>
                <a:cs typeface="Arial" pitchFamily="34" charset="0"/>
              </a:rPr>
              <a:t>toplantı yeri dışında toplanılmasının zorunlu olduğu durumda üyelere önceden bilgi vermek kaydıyla meclis başkanının belediye sınırları içerisinde belirlediği yerde toplantı yapılır. Ayrıca, toplantının yeri ve zamanı mutat </a:t>
            </a:r>
            <a:r>
              <a:rPr kumimoji="0" lang="tr-TR" b="0" i="0" u="none" strike="noStrike" cap="none" normalizeH="0" baseline="0" dirty="0" err="1" smtClean="0">
                <a:ln>
                  <a:noFill/>
                </a:ln>
                <a:solidFill>
                  <a:schemeClr val="tx1"/>
                </a:solidFill>
                <a:effectLst/>
                <a:ea typeface="Times New Roman" pitchFamily="18" charset="0"/>
                <a:cs typeface="Arial" pitchFamily="34" charset="0"/>
              </a:rPr>
              <a:t>usûllerle</a:t>
            </a:r>
            <a:r>
              <a:rPr kumimoji="0" lang="tr-TR" b="0" i="0" u="none" strike="noStrike" cap="none" normalizeH="0" baseline="0" dirty="0" smtClean="0">
                <a:ln>
                  <a:noFill/>
                </a:ln>
                <a:solidFill>
                  <a:schemeClr val="tx1"/>
                </a:solidFill>
                <a:effectLst/>
                <a:ea typeface="Times New Roman" pitchFamily="18" charset="0"/>
                <a:cs typeface="Arial" pitchFamily="34" charset="0"/>
              </a:rPr>
              <a:t> belde halkına duyurulur.</a:t>
            </a:r>
            <a:endParaRPr kumimoji="0" lang="tr-TR"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Meclis </a:t>
            </a:r>
            <a:r>
              <a:rPr kumimoji="0" lang="tr-TR" b="0" i="0" u="none" strike="noStrike" cap="none" normalizeH="0" baseline="0" dirty="0" smtClean="0">
                <a:ln>
                  <a:noFill/>
                </a:ln>
                <a:solidFill>
                  <a:schemeClr val="tx1"/>
                </a:solidFill>
                <a:effectLst/>
                <a:ea typeface="Times New Roman" pitchFamily="18" charset="0"/>
                <a:cs typeface="Arial" pitchFamily="34" charset="0"/>
              </a:rPr>
              <a:t>toplantıları açıktır. Meclis başkanının veya üyelerden herhangi birinin gerekçeli önerisi üzerine, toplantıya katılanların salt çoğunluğuyla kapalı oturum yapılmasına karar verilebilir.</a:t>
            </a:r>
            <a:endParaRPr kumimoji="0" lang="tr-TR"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Meclis </a:t>
            </a:r>
            <a:r>
              <a:rPr kumimoji="0" lang="tr-TR" b="0" i="0" u="none" strike="noStrike" cap="none" normalizeH="0" baseline="0" dirty="0" smtClean="0">
                <a:ln>
                  <a:noFill/>
                </a:ln>
                <a:solidFill>
                  <a:schemeClr val="tx1"/>
                </a:solidFill>
                <a:effectLst/>
                <a:ea typeface="Times New Roman" pitchFamily="18" charset="0"/>
                <a:cs typeface="Arial" pitchFamily="34" charset="0"/>
              </a:rPr>
              <a:t>görüşmeleri görevlilerce tutanağa geçirilir, başkan ve kâtip üyeler tarafından imzalanır. Toplantılar, meclisin kararıyla sesli ve görüntülü cihazlarla da kaydedilebilir.</a:t>
            </a:r>
            <a:endParaRPr kumimoji="0" lang="tr-TR" b="0" i="0" u="none" strike="noStrike" cap="none" normalizeH="0" baseline="0" dirty="0" smtClean="0">
              <a:ln>
                <a:noFill/>
              </a:ln>
              <a:solidFill>
                <a:schemeClr val="tx1"/>
              </a:solidFill>
              <a:effectLst/>
              <a:cs typeface="Arial" pitchFamily="34" charset="0"/>
            </a:endParaRPr>
          </a:p>
        </p:txBody>
      </p:sp>
      <p:sp>
        <p:nvSpPr>
          <p:cNvPr id="6" name="Rectangle 6"/>
          <p:cNvSpPr>
            <a:spLocks noChangeArrowheads="1"/>
          </p:cNvSpPr>
          <p:nvPr/>
        </p:nvSpPr>
        <p:spPr bwMode="auto">
          <a:xfrm>
            <a:off x="1187624" y="116633"/>
            <a:ext cx="6747792" cy="648072"/>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5393 SAYILI BELEDİYE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46082" name="Rectangle 2"/>
          <p:cNvSpPr>
            <a:spLocks noChangeArrowheads="1"/>
          </p:cNvSpPr>
          <p:nvPr/>
        </p:nvSpPr>
        <p:spPr bwMode="auto">
          <a:xfrm>
            <a:off x="611560" y="1700808"/>
            <a:ext cx="770485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b="1" i="1" u="none" strike="noStrike" cap="none" normalizeH="0" baseline="0" dirty="0" smtClean="0">
                <a:ln>
                  <a:noFill/>
                </a:ln>
                <a:solidFill>
                  <a:schemeClr val="tx1"/>
                </a:solidFill>
                <a:effectLst/>
                <a:ea typeface="Times New Roman" pitchFamily="18" charset="0"/>
                <a:cs typeface="Arial" pitchFamily="34" charset="0"/>
              </a:rPr>
              <a:t>Gündem</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            Madde 21-</a:t>
            </a:r>
            <a:r>
              <a:rPr kumimoji="0" lang="tr-TR" b="0" i="0" u="none" strike="noStrike" cap="none" normalizeH="0" baseline="0" dirty="0" smtClean="0">
                <a:ln>
                  <a:noFill/>
                </a:ln>
                <a:solidFill>
                  <a:schemeClr val="tx1"/>
                </a:solidFill>
                <a:effectLst/>
                <a:ea typeface="Times New Roman" pitchFamily="18" charset="0"/>
                <a:cs typeface="Arial" pitchFamily="34" charset="0"/>
              </a:rPr>
              <a:t> Her ayın ilk günündeki belediye meclis gündemi belediye başkanı tarafından belirlenerek en az üç gün önceden üyelere bildirilir ve çeşitli yöntemlerle halka duyurulur.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tr-TR" dirty="0" smtClean="0">
                <a:ea typeface="Times New Roman" pitchFamily="18" charset="0"/>
                <a:cs typeface="Arial" pitchFamily="34" charset="0"/>
              </a:rPr>
              <a:t>	</a:t>
            </a:r>
            <a:r>
              <a:rPr kumimoji="0" lang="tr-TR" b="0" i="0" u="none" strike="noStrike" cap="none" normalizeH="0" baseline="0" dirty="0" smtClean="0">
                <a:ln>
                  <a:noFill/>
                </a:ln>
                <a:solidFill>
                  <a:schemeClr val="tx1"/>
                </a:solidFill>
                <a:effectLst/>
                <a:ea typeface="Times New Roman" pitchFamily="18" charset="0"/>
                <a:cs typeface="Arial" pitchFamily="34" charset="0"/>
              </a:rPr>
              <a:t>Her </a:t>
            </a:r>
            <a:r>
              <a:rPr kumimoji="0" lang="tr-TR" b="0" i="0" u="none" strike="noStrike" cap="none" normalizeH="0" baseline="0" dirty="0" smtClean="0">
                <a:ln>
                  <a:noFill/>
                </a:ln>
                <a:solidFill>
                  <a:schemeClr val="tx1"/>
                </a:solidFill>
                <a:effectLst/>
                <a:ea typeface="Times New Roman" pitchFamily="18" charset="0"/>
                <a:cs typeface="Arial" pitchFamily="34" charset="0"/>
              </a:rPr>
              <a:t>ayın ilk toplantısında belediye başkanı ve meclis üyeleri belediyeye ait işlerle ilgili konuların gündeme alınmasını önerebilir. Öneri, toplantıya katılanların salt çoğunluğuyla kabul edildiği takdirde gündeme alınır.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İmar </a:t>
            </a:r>
            <a:r>
              <a:rPr kumimoji="0" lang="tr-TR" b="0" i="0" u="none" strike="noStrike" cap="none" normalizeH="0" baseline="0" dirty="0" smtClean="0">
                <a:ln>
                  <a:noFill/>
                </a:ln>
                <a:solidFill>
                  <a:schemeClr val="tx1"/>
                </a:solidFill>
                <a:effectLst/>
                <a:ea typeface="Times New Roman" pitchFamily="18" charset="0"/>
                <a:cs typeface="Arial" pitchFamily="34" charset="0"/>
              </a:rPr>
              <a:t>konuları ile yıllık bütçe dışında kalan gündemdeki diğer konular ile üyelerin teklifleri; toplantıya katılanların salt çoğunluğunun kabulü hâlinde komisyonlara havale edilmeksizin belediye meclisince görüşülerek karara bağlanabilir. </a:t>
            </a:r>
            <a:endParaRPr kumimoji="0" lang="tr-TR" b="0" i="0" u="none" strike="noStrike" cap="none" normalizeH="0" baseline="0" dirty="0" smtClean="0">
              <a:ln>
                <a:noFill/>
              </a:ln>
              <a:solidFill>
                <a:schemeClr val="tx1"/>
              </a:solidFill>
              <a:effectLst/>
              <a:cs typeface="Arial" pitchFamily="34" charset="0"/>
            </a:endParaRPr>
          </a:p>
        </p:txBody>
      </p:sp>
      <p:sp>
        <p:nvSpPr>
          <p:cNvPr id="6" name="Rectangle 6"/>
          <p:cNvSpPr>
            <a:spLocks noChangeArrowheads="1"/>
          </p:cNvSpPr>
          <p:nvPr/>
        </p:nvSpPr>
        <p:spPr bwMode="auto">
          <a:xfrm>
            <a:off x="1187624" y="116633"/>
            <a:ext cx="6747792" cy="648072"/>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5393 SAYILI BELEDİYE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47105" name="Rectangle 1"/>
          <p:cNvSpPr>
            <a:spLocks noChangeArrowheads="1"/>
          </p:cNvSpPr>
          <p:nvPr/>
        </p:nvSpPr>
        <p:spPr bwMode="auto">
          <a:xfrm>
            <a:off x="395536" y="1052834"/>
            <a:ext cx="820891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1" u="none" strike="noStrike" cap="none" normalizeH="0" baseline="0" dirty="0" smtClean="0">
                <a:ln>
                  <a:noFill/>
                </a:ln>
                <a:solidFill>
                  <a:schemeClr val="tx1"/>
                </a:solidFill>
                <a:effectLst/>
                <a:ea typeface="Times New Roman" pitchFamily="18" charset="0"/>
                <a:cs typeface="Arial" pitchFamily="34" charset="0"/>
              </a:rPr>
              <a:t>Toplantı ve karar yeter </a:t>
            </a:r>
            <a:r>
              <a:rPr kumimoji="0" lang="tr-TR" b="1" i="1" u="none" strike="noStrike" cap="none" normalizeH="0" baseline="0" dirty="0" smtClean="0">
                <a:ln>
                  <a:noFill/>
                </a:ln>
                <a:solidFill>
                  <a:schemeClr val="tx1"/>
                </a:solidFill>
                <a:effectLst/>
                <a:ea typeface="Times New Roman" pitchFamily="18" charset="0"/>
                <a:cs typeface="Arial" pitchFamily="34" charset="0"/>
              </a:rPr>
              <a:t>sayısı</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            Madde 22-</a:t>
            </a:r>
            <a:r>
              <a:rPr kumimoji="0" lang="tr-TR" b="0" i="0" u="none" strike="noStrike" cap="none" normalizeH="0" baseline="0" dirty="0" smtClean="0">
                <a:ln>
                  <a:noFill/>
                </a:ln>
                <a:solidFill>
                  <a:schemeClr val="tx1"/>
                </a:solidFill>
                <a:effectLst/>
                <a:ea typeface="Times New Roman" pitchFamily="18" charset="0"/>
                <a:cs typeface="Arial" pitchFamily="34" charset="0"/>
              </a:rPr>
              <a:t> Belediye meclisi, üye tam sayısının salt çoğunluğuyla toplanır ve katılanların salt çoğunluğuyla karar verir. Ancak, karar yeter sayısı, üye tam sayısının dörtte birinden az olamaz. Oylamada eşitlik çıkması durumunda meclis başkanının bulunduğu taraf çoğunluk sayılır. Gizli oylamalarda eşitlik çıkması durumunda oylama tekrarlanır, eşitliğin bozulmaması durumunda meclis başkanı tarafından kur’a çekilir.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Meclisin toplanmasında, üye tam sayısının salt çoğunluğu sağlanamadığı takdirde başkan, gün ve saatini tespit ederek en geç üç gün içinde toplanmak üzere meclisi tatil eder. Gelecek toplantı, üye tam sayısının dörtte birinden az olmayan üye sayısı ile yapılır.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Görüşmeler sırasında başkan veya üyelerden birinin talebi üzerine yapılacak yoklamada karar yeter sayısının bulunmadığı anlaşılırsa, ikinci fıkradaki hükümler uygulanır.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Üyeler oylarını bizzat kullanır. Gizli oy kullanmaya fizikî bakımdan engelli üyeler, tayin edecekleri kişi eliyle oy kullanabilirler.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Oylama gizli, işaretle veya ad okunarak yapılır. Oy verme kabul, ret veya çekimser şeklinde olur.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Kararlar, meclis başkanı ve kâtip üyeler tarafından imzalanır ve bir sonraki toplantıda üyelere dağıtılır.</a:t>
            </a:r>
            <a:endParaRPr kumimoji="0" lang="tr-TR" b="0" i="0" u="none" strike="noStrike" cap="none" normalizeH="0" baseline="0" dirty="0" smtClean="0">
              <a:ln>
                <a:noFill/>
              </a:ln>
              <a:solidFill>
                <a:schemeClr val="tx1"/>
              </a:solidFill>
              <a:effectLst/>
              <a:cs typeface="Arial" pitchFamily="34" charset="0"/>
            </a:endParaRPr>
          </a:p>
        </p:txBody>
      </p:sp>
      <p:sp>
        <p:nvSpPr>
          <p:cNvPr id="5" name="Rectangle 6"/>
          <p:cNvSpPr>
            <a:spLocks noChangeArrowheads="1"/>
          </p:cNvSpPr>
          <p:nvPr/>
        </p:nvSpPr>
        <p:spPr bwMode="auto">
          <a:xfrm>
            <a:off x="1187624" y="116633"/>
            <a:ext cx="6747792" cy="648072"/>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5393 SAYILI BELEDİYE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48129" name="Rectangle 1"/>
          <p:cNvSpPr>
            <a:spLocks noChangeArrowheads="1"/>
          </p:cNvSpPr>
          <p:nvPr/>
        </p:nvSpPr>
        <p:spPr bwMode="auto">
          <a:xfrm>
            <a:off x="0" y="1052736"/>
            <a:ext cx="9144000" cy="43199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tr-TR" b="1" i="1" u="none" strike="noStrike" cap="none" normalizeH="0" baseline="0" dirty="0" smtClean="0">
              <a:ln>
                <a:noFill/>
              </a:ln>
              <a:solidFill>
                <a:schemeClr val="tx1"/>
              </a:solidFill>
              <a:effectLst/>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tr-TR" b="1" i="1" dirty="0" smtClean="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tr-TR" b="1" i="1" u="none" strike="noStrike" cap="none" normalizeH="0" baseline="0" dirty="0" smtClean="0">
              <a:ln>
                <a:noFill/>
              </a:ln>
              <a:solidFill>
                <a:schemeClr val="tx1"/>
              </a:solidFill>
              <a:effectLst/>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tr-TR" b="1" i="1" u="none" strike="noStrike" cap="none" normalizeH="0" baseline="0" dirty="0" smtClean="0">
                <a:ln>
                  <a:noFill/>
                </a:ln>
                <a:solidFill>
                  <a:schemeClr val="tx1"/>
                </a:solidFill>
                <a:effectLst/>
                <a:ea typeface="Times New Roman" pitchFamily="18" charset="0"/>
                <a:cs typeface="Arial" pitchFamily="34" charset="0"/>
              </a:rPr>
              <a:t>Meclis </a:t>
            </a:r>
            <a:r>
              <a:rPr kumimoji="0" lang="tr-TR" b="1" i="1" u="none" strike="noStrike" cap="none" normalizeH="0" baseline="0" dirty="0" smtClean="0">
                <a:ln>
                  <a:noFill/>
                </a:ln>
                <a:solidFill>
                  <a:schemeClr val="tx1"/>
                </a:solidFill>
                <a:effectLst/>
                <a:ea typeface="Times New Roman" pitchFamily="18" charset="0"/>
                <a:cs typeface="Arial" pitchFamily="34" charset="0"/>
              </a:rPr>
              <a:t>kararlarının </a:t>
            </a:r>
            <a:r>
              <a:rPr kumimoji="0" lang="tr-TR" b="1" i="1" u="none" strike="noStrike" cap="none" normalizeH="0" baseline="0" dirty="0" smtClean="0">
                <a:ln>
                  <a:noFill/>
                </a:ln>
                <a:solidFill>
                  <a:schemeClr val="tx1"/>
                </a:solidFill>
                <a:effectLst/>
                <a:ea typeface="Times New Roman" pitchFamily="18" charset="0"/>
                <a:cs typeface="Arial" pitchFamily="34" charset="0"/>
              </a:rPr>
              <a:t>kesinleşmesi</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Madde 23-</a:t>
            </a:r>
            <a:r>
              <a:rPr kumimoji="0" lang="tr-TR" b="0" i="0" u="none" strike="noStrike" cap="none" normalizeH="0" baseline="0" dirty="0" smtClean="0">
                <a:ln>
                  <a:noFill/>
                </a:ln>
                <a:solidFill>
                  <a:schemeClr val="tx1"/>
                </a:solidFill>
                <a:effectLst/>
                <a:ea typeface="Times New Roman" pitchFamily="18" charset="0"/>
                <a:cs typeface="Arial" pitchFamily="34" charset="0"/>
              </a:rPr>
              <a:t> Belediye başkanı, hukuka aykırı gördüğü meclis kararlarını, gerekçesini de belirterek yeniden görüşülmek üzere beş gün içinde  meclise iade </a:t>
            </a:r>
            <a:r>
              <a:rPr kumimoji="0" lang="tr-TR" b="0" i="0" u="none" strike="noStrike" cap="none" normalizeH="0" baseline="0" dirty="0" smtClean="0">
                <a:ln>
                  <a:noFill/>
                </a:ln>
                <a:solidFill>
                  <a:schemeClr val="tx1"/>
                </a:solidFill>
                <a:effectLst/>
                <a:ea typeface="Times New Roman" pitchFamily="18" charset="0"/>
                <a:cs typeface="Arial" pitchFamily="34" charset="0"/>
              </a:rPr>
              <a:t>edebilir.</a:t>
            </a:r>
            <a:r>
              <a:rPr lang="tr-TR" dirty="0" smtClean="0">
                <a:cs typeface="Arial" pitchFamily="34" charset="0"/>
              </a:rPr>
              <a:t>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Yeniden </a:t>
            </a:r>
            <a:r>
              <a:rPr kumimoji="0" lang="tr-TR" b="0" i="0" u="none" strike="noStrike" cap="none" normalizeH="0" baseline="0" dirty="0" smtClean="0">
                <a:ln>
                  <a:noFill/>
                </a:ln>
                <a:solidFill>
                  <a:schemeClr val="tx1"/>
                </a:solidFill>
                <a:effectLst/>
                <a:ea typeface="Times New Roman" pitchFamily="18" charset="0"/>
                <a:cs typeface="Arial" pitchFamily="34" charset="0"/>
              </a:rPr>
              <a:t>görüşülmesi istenilmeyen kararlar ile yeniden görüşülmesi istenip de belediye meclisi üye tam sayısının salt çoğunluğuyla ısrar edilen kararlar </a:t>
            </a:r>
            <a:r>
              <a:rPr kumimoji="0" lang="tr-TR" b="0" i="0" u="none" strike="noStrike" cap="none" normalizeH="0" baseline="0" dirty="0" smtClean="0">
                <a:ln>
                  <a:noFill/>
                </a:ln>
                <a:solidFill>
                  <a:schemeClr val="tx1"/>
                </a:solidFill>
                <a:effectLst/>
                <a:ea typeface="Times New Roman" pitchFamily="18" charset="0"/>
                <a:cs typeface="Arial" pitchFamily="34" charset="0"/>
              </a:rPr>
              <a:t>kesinleşir.</a:t>
            </a:r>
            <a:endParaRPr lang="tr-TR" dirty="0" smtClean="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Belediye </a:t>
            </a:r>
            <a:r>
              <a:rPr kumimoji="0" lang="tr-TR" b="0" i="0" u="none" strike="noStrike" cap="none" normalizeH="0" baseline="0" dirty="0" smtClean="0">
                <a:ln>
                  <a:noFill/>
                </a:ln>
                <a:solidFill>
                  <a:schemeClr val="tx1"/>
                </a:solidFill>
                <a:effectLst/>
                <a:ea typeface="Times New Roman" pitchFamily="18" charset="0"/>
                <a:cs typeface="Arial" pitchFamily="34" charset="0"/>
              </a:rPr>
              <a:t>başkanı, meclisin ısrarı ile kesinleşen kararlar aleyhine on gün içinde idarî yargıya başvurabilir.</a:t>
            </a:r>
            <a:endParaRPr kumimoji="0" lang="tr-TR"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Kararlar </a:t>
            </a:r>
            <a:r>
              <a:rPr kumimoji="0" lang="tr-TR" b="0" i="0" u="none" strike="noStrike" cap="none" normalizeH="0" baseline="0" dirty="0" smtClean="0">
                <a:ln>
                  <a:noFill/>
                </a:ln>
                <a:solidFill>
                  <a:schemeClr val="tx1"/>
                </a:solidFill>
                <a:effectLst/>
                <a:ea typeface="Times New Roman" pitchFamily="18" charset="0"/>
                <a:cs typeface="Arial" pitchFamily="34" charset="0"/>
              </a:rPr>
              <a:t>kesinleştiği tarihten itibaren en geç yedi gün içinde mahallin en büyük mülkî idare amirine gönderilir. Mülkî idare amirine gönderilmeyen kararlar yürürlüğe girmez.</a:t>
            </a:r>
            <a:endParaRPr kumimoji="0" lang="tr-TR"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Mülkî </a:t>
            </a:r>
            <a:r>
              <a:rPr kumimoji="0" lang="tr-TR" b="0" i="0" u="none" strike="noStrike" cap="none" normalizeH="0" baseline="0" dirty="0" smtClean="0">
                <a:ln>
                  <a:noFill/>
                </a:ln>
                <a:solidFill>
                  <a:schemeClr val="tx1"/>
                </a:solidFill>
                <a:effectLst/>
                <a:ea typeface="Times New Roman" pitchFamily="18" charset="0"/>
                <a:cs typeface="Arial" pitchFamily="34" charset="0"/>
              </a:rPr>
              <a:t>idare amiri hukuka aykırı gördüğü kararlar aleyhine idarî yargıya başvurabilir.</a:t>
            </a:r>
            <a:endParaRPr kumimoji="0" lang="tr-TR"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Kesinleşen </a:t>
            </a:r>
            <a:r>
              <a:rPr kumimoji="0" lang="tr-TR" b="0" i="0" u="none" strike="noStrike" cap="none" normalizeH="0" baseline="0" dirty="0" smtClean="0">
                <a:ln>
                  <a:noFill/>
                </a:ln>
                <a:solidFill>
                  <a:schemeClr val="tx1"/>
                </a:solidFill>
                <a:effectLst/>
                <a:ea typeface="Times New Roman" pitchFamily="18" charset="0"/>
                <a:cs typeface="Arial" pitchFamily="34" charset="0"/>
              </a:rPr>
              <a:t>meclis kararlarının özetleri yedi gün içinde uygun araçlarla halka duyurulur.</a:t>
            </a:r>
            <a:endParaRPr kumimoji="0" lang="tr-TR" b="0" i="0" u="none" strike="noStrike" cap="none" normalizeH="0" baseline="0" dirty="0" smtClean="0">
              <a:ln>
                <a:noFill/>
              </a:ln>
              <a:solidFill>
                <a:schemeClr val="tx1"/>
              </a:solidFill>
              <a:effectLst/>
              <a:cs typeface="Arial" pitchFamily="34" charset="0"/>
            </a:endParaRPr>
          </a:p>
        </p:txBody>
      </p:sp>
      <p:sp>
        <p:nvSpPr>
          <p:cNvPr id="8" name="Rectangle 6"/>
          <p:cNvSpPr>
            <a:spLocks noChangeArrowheads="1"/>
          </p:cNvSpPr>
          <p:nvPr/>
        </p:nvSpPr>
        <p:spPr bwMode="auto">
          <a:xfrm>
            <a:off x="1187624" y="116633"/>
            <a:ext cx="6747792" cy="648072"/>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5393 SAYILI BELEDİYE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48130" name="Rectangle 2"/>
          <p:cNvSpPr>
            <a:spLocks noChangeArrowheads="1"/>
          </p:cNvSpPr>
          <p:nvPr/>
        </p:nvSpPr>
        <p:spPr bwMode="auto">
          <a:xfrm>
            <a:off x="251520" y="1058253"/>
            <a:ext cx="849694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1" u="none" strike="noStrike" cap="none" normalizeH="0" baseline="0" dirty="0" smtClean="0">
                <a:ln>
                  <a:noFill/>
                </a:ln>
                <a:solidFill>
                  <a:schemeClr val="tx1"/>
                </a:solidFill>
                <a:effectLst/>
                <a:ea typeface="Times New Roman" pitchFamily="18" charset="0"/>
                <a:cs typeface="Arial" pitchFamily="34" charset="0"/>
              </a:rPr>
              <a:t>İhtisas </a:t>
            </a:r>
            <a:r>
              <a:rPr kumimoji="0" lang="tr-TR" b="1" i="1" u="none" strike="noStrike" cap="none" normalizeH="0" baseline="0" dirty="0" smtClean="0">
                <a:ln>
                  <a:noFill/>
                </a:ln>
                <a:solidFill>
                  <a:schemeClr val="tx1"/>
                </a:solidFill>
                <a:effectLst/>
                <a:ea typeface="Times New Roman" pitchFamily="18" charset="0"/>
                <a:cs typeface="Arial" pitchFamily="34" charset="0"/>
              </a:rPr>
              <a:t>komisyonları</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            Madde 24-</a:t>
            </a:r>
            <a:r>
              <a:rPr kumimoji="0" lang="tr-TR" b="0" i="0" u="none" strike="noStrike" cap="none" normalizeH="0" baseline="0" dirty="0" smtClean="0">
                <a:ln>
                  <a:noFill/>
                </a:ln>
                <a:solidFill>
                  <a:schemeClr val="tx1"/>
                </a:solidFill>
                <a:effectLst/>
                <a:ea typeface="Times New Roman" pitchFamily="18" charset="0"/>
                <a:cs typeface="Arial" pitchFamily="34" charset="0"/>
              </a:rPr>
              <a:t> Belediye meclisi, üyeleri arasından en az üç en fazla beş kişiden oluşan ihtisas komisyonları kurabilir. Komisyonların bir yılı geçmemek üzere ne kadar süre için kurulacağı aynı meclis kararında belirtilir.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a:t>
            </a:r>
            <a:r>
              <a:rPr kumimoji="0" lang="tr-TR" b="0" i="0" u="none" strike="noStrike" cap="none" normalizeH="0" baseline="0" dirty="0" smtClean="0">
                <a:ln>
                  <a:noFill/>
                </a:ln>
                <a:solidFill>
                  <a:schemeClr val="tx1"/>
                </a:solidFill>
                <a:effectLst/>
                <a:ea typeface="Times New Roman" pitchFamily="18" charset="0"/>
                <a:cs typeface="Arial" pitchFamily="34" charset="0"/>
              </a:rPr>
              <a:t>İhtisas </a:t>
            </a:r>
            <a:r>
              <a:rPr kumimoji="0" lang="tr-TR" b="0" i="0" u="none" strike="noStrike" cap="none" normalizeH="0" baseline="0" dirty="0" smtClean="0">
                <a:ln>
                  <a:noFill/>
                </a:ln>
                <a:solidFill>
                  <a:schemeClr val="tx1"/>
                </a:solidFill>
                <a:effectLst/>
                <a:ea typeface="Times New Roman" pitchFamily="18" charset="0"/>
                <a:cs typeface="Arial" pitchFamily="34" charset="0"/>
              </a:rPr>
              <a:t>komisyonları, her siyasî parti grubunun ve bağımsız üyelerin meclisteki üye sayısının meclis üye tam sayısına oranlanması suretiyle oluşturulur. İl ve ilçe belediyeleri ile nüfusu 10.000'in üzerindeki belediyelerde plân ve bütçe ile imar komisyonlarının kurulması zorunludur.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a:t>
            </a:r>
            <a:r>
              <a:rPr kumimoji="0" lang="tr-TR" b="0" i="0" u="none" strike="noStrike" cap="none" normalizeH="0" baseline="0" dirty="0" smtClean="0">
                <a:ln>
                  <a:noFill/>
                </a:ln>
                <a:solidFill>
                  <a:schemeClr val="tx1"/>
                </a:solidFill>
                <a:effectLst/>
                <a:ea typeface="Times New Roman" pitchFamily="18" charset="0"/>
                <a:cs typeface="Arial" pitchFamily="34" charset="0"/>
              </a:rPr>
              <a:t>Meclis </a:t>
            </a:r>
            <a:r>
              <a:rPr kumimoji="0" lang="tr-TR" b="0" i="0" u="none" strike="noStrike" cap="none" normalizeH="0" baseline="0" dirty="0" smtClean="0">
                <a:ln>
                  <a:noFill/>
                </a:ln>
                <a:solidFill>
                  <a:schemeClr val="tx1"/>
                </a:solidFill>
                <a:effectLst/>
                <a:ea typeface="Times New Roman" pitchFamily="18" charset="0"/>
                <a:cs typeface="Arial" pitchFamily="34" charset="0"/>
              </a:rPr>
              <a:t>toplantısını müteakip imar komisyonu en fazla on iş günü, diğer komisyonlar ise beş iş günü içinde kendilerine havale edilen işleri sonuçlandırır. Komisyonlar kendilerine havale edilen işlerle ilgili raporlarını bu sürenin sonunda meclise sunmadıkları takdirde, konu meclis başkanı tarafından doğrudan gündeme alınır.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a:t>
            </a:r>
            <a:r>
              <a:rPr kumimoji="0" lang="tr-TR" b="0" i="0" u="none" strike="noStrike" cap="none" normalizeH="0" baseline="0" dirty="0" smtClean="0">
                <a:ln>
                  <a:noFill/>
                </a:ln>
                <a:solidFill>
                  <a:schemeClr val="tx1"/>
                </a:solidFill>
                <a:effectLst/>
                <a:ea typeface="Times New Roman" pitchFamily="18" charset="0"/>
                <a:cs typeface="Arial" pitchFamily="34" charset="0"/>
              </a:rPr>
              <a:t>İhtisas </a:t>
            </a:r>
            <a:r>
              <a:rPr kumimoji="0" lang="tr-TR" b="0" i="0" u="none" strike="noStrike" cap="none" normalizeH="0" baseline="0" dirty="0" smtClean="0">
                <a:ln>
                  <a:noFill/>
                </a:ln>
                <a:solidFill>
                  <a:schemeClr val="tx1"/>
                </a:solidFill>
                <a:effectLst/>
                <a:ea typeface="Times New Roman" pitchFamily="18" charset="0"/>
                <a:cs typeface="Arial" pitchFamily="34" charset="0"/>
              </a:rPr>
              <a:t>komisyonlarının görev alanına giren işler bu komisyonlarda görüşüldükten sonra belediye meclisinde karara bağlanır.</a:t>
            </a:r>
            <a:endParaRPr kumimoji="0" lang="tr-TR" b="0" i="0" u="none" strike="noStrike" cap="none" normalizeH="0" baseline="0" dirty="0" smtClean="0">
              <a:ln>
                <a:noFill/>
              </a:ln>
              <a:solidFill>
                <a:schemeClr val="tx1"/>
              </a:solidFill>
              <a:effectLst/>
              <a:cs typeface="Arial" pitchFamily="34" charset="0"/>
            </a:endParaRPr>
          </a:p>
        </p:txBody>
      </p:sp>
      <p:sp>
        <p:nvSpPr>
          <p:cNvPr id="48131" name="Rectangle 3"/>
          <p:cNvSpPr>
            <a:spLocks noChangeArrowheads="1"/>
          </p:cNvSpPr>
          <p:nvPr/>
        </p:nvSpPr>
        <p:spPr bwMode="auto">
          <a:xfrm>
            <a:off x="179512" y="5229200"/>
            <a:ext cx="842493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dirty="0" smtClean="0">
                <a:ea typeface="Times New Roman" pitchFamily="18" charset="0"/>
                <a:cs typeface="Arial" pitchFamily="34" charset="0"/>
              </a:rPr>
              <a:t> </a:t>
            </a:r>
            <a:r>
              <a:rPr lang="tr-TR" dirty="0" smtClean="0">
                <a:ea typeface="Times New Roman" pitchFamily="18" charset="0"/>
                <a:cs typeface="Arial" pitchFamily="34" charset="0"/>
              </a:rPr>
              <a:t>            </a:t>
            </a:r>
            <a:r>
              <a:rPr kumimoji="0" lang="tr-TR" b="0" i="0" u="none" strike="noStrike" cap="none" normalizeH="0" baseline="0" dirty="0" smtClean="0">
                <a:ln>
                  <a:noFill/>
                </a:ln>
                <a:solidFill>
                  <a:schemeClr val="tx1"/>
                </a:solidFill>
                <a:effectLst/>
                <a:ea typeface="Times New Roman" pitchFamily="18" charset="0"/>
                <a:cs typeface="Arial" pitchFamily="34" charset="0"/>
              </a:rPr>
              <a:t>Komisyon </a:t>
            </a:r>
            <a:r>
              <a:rPr kumimoji="0" lang="tr-TR" b="0" i="0" u="none" strike="noStrike" cap="none" normalizeH="0" baseline="0" dirty="0" smtClean="0">
                <a:ln>
                  <a:noFill/>
                </a:ln>
                <a:solidFill>
                  <a:schemeClr val="tx1"/>
                </a:solidFill>
                <a:effectLst/>
                <a:ea typeface="Times New Roman" pitchFamily="18" charset="0"/>
                <a:cs typeface="Arial" pitchFamily="34" charset="0"/>
              </a:rPr>
              <a:t>çalışmalarında uzman kişilerden yararlanılabilir.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Komisyon </a:t>
            </a:r>
            <a:r>
              <a:rPr kumimoji="0" lang="tr-TR" b="0" i="0" u="none" strike="noStrike" cap="none" normalizeH="0" baseline="0" dirty="0" smtClean="0">
                <a:ln>
                  <a:noFill/>
                </a:ln>
                <a:solidFill>
                  <a:schemeClr val="tx1"/>
                </a:solidFill>
                <a:effectLst/>
                <a:ea typeface="Times New Roman" pitchFamily="18" charset="0"/>
                <a:cs typeface="Arial" pitchFamily="34" charset="0"/>
              </a:rPr>
              <a:t>raporları alenîdir, çeşitli yollarla halka duyurulur ve isteyenlere meclis tarafından maliyetlerini aşmamak üzere belirlenecek bedel karşılığında verilir.</a:t>
            </a:r>
            <a:endParaRPr kumimoji="0" lang="tr-TR" b="0" i="0" u="none" strike="noStrike" cap="none" normalizeH="0" baseline="0" dirty="0" smtClean="0">
              <a:ln>
                <a:noFill/>
              </a:ln>
              <a:solidFill>
                <a:schemeClr val="tx1"/>
              </a:solidFill>
              <a:effectLst/>
              <a:cs typeface="Arial" pitchFamily="34" charset="0"/>
            </a:endParaRPr>
          </a:p>
        </p:txBody>
      </p:sp>
      <p:sp>
        <p:nvSpPr>
          <p:cNvPr id="8" name="Rectangle 6"/>
          <p:cNvSpPr>
            <a:spLocks noChangeArrowheads="1"/>
          </p:cNvSpPr>
          <p:nvPr/>
        </p:nvSpPr>
        <p:spPr bwMode="auto">
          <a:xfrm>
            <a:off x="1187624" y="116633"/>
            <a:ext cx="6747792" cy="648072"/>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5393 SAYILI BELEDİYE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11" name="Rectangle 6"/>
          <p:cNvSpPr>
            <a:spLocks noChangeArrowheads="1"/>
          </p:cNvSpPr>
          <p:nvPr/>
        </p:nvSpPr>
        <p:spPr bwMode="auto">
          <a:xfrm>
            <a:off x="395536" y="1340768"/>
            <a:ext cx="7560840" cy="3528392"/>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b"/>
          <a:lstStyle/>
          <a:p>
            <a:r>
              <a:rPr lang="tr-TR" sz="2800" b="1" dirty="0" smtClean="0"/>
              <a:t>BÜYÜKŞEHİR BELEDİYESİ KANUNU (1)</a:t>
            </a:r>
            <a:endParaRPr lang="tr-TR" sz="2800" dirty="0" smtClean="0"/>
          </a:p>
          <a:p>
            <a:r>
              <a:rPr lang="tr-TR" sz="2800" b="1" dirty="0" smtClean="0"/>
              <a:t> </a:t>
            </a:r>
            <a:endParaRPr lang="tr-TR" sz="2800" dirty="0" smtClean="0"/>
          </a:p>
          <a:p>
            <a:r>
              <a:rPr lang="tr-TR" sz="2800" dirty="0" smtClean="0"/>
              <a:t>          Kanun Numarası           : 5216</a:t>
            </a:r>
          </a:p>
          <a:p>
            <a:r>
              <a:rPr lang="tr-TR" sz="2800" dirty="0" smtClean="0"/>
              <a:t>          Kabul Tarihi                  : 10/7/2004</a:t>
            </a:r>
          </a:p>
          <a:p>
            <a:r>
              <a:rPr lang="tr-TR" sz="2800" dirty="0" smtClean="0"/>
              <a:t>          Yayımlandığı R.Gazete  : Tarih :  </a:t>
            </a:r>
            <a:r>
              <a:rPr lang="tr-TR" sz="2800" dirty="0" smtClean="0"/>
              <a:t>23/7/2004</a:t>
            </a:r>
          </a:p>
          <a:p>
            <a:r>
              <a:rPr lang="tr-TR" sz="2800" dirty="0" smtClean="0"/>
              <a:t> </a:t>
            </a:r>
            <a:r>
              <a:rPr lang="tr-TR" sz="2800" dirty="0" smtClean="0"/>
              <a:t>         </a:t>
            </a:r>
            <a:r>
              <a:rPr lang="tr-TR" sz="2800" dirty="0" smtClean="0"/>
              <a:t>Sayı :25531 </a:t>
            </a:r>
            <a:endParaRPr lang="tr-TR" sz="2800" dirty="0"/>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5121" name="Rectangle 1"/>
          <p:cNvSpPr>
            <a:spLocks noChangeArrowheads="1"/>
          </p:cNvSpPr>
          <p:nvPr/>
        </p:nvSpPr>
        <p:spPr bwMode="auto">
          <a:xfrm>
            <a:off x="323528" y="1124744"/>
            <a:ext cx="77048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ÜÇÜNCÜ BÖLÜM</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1" u="none" strike="noStrike" cap="none" normalizeH="0" baseline="0" dirty="0" smtClean="0">
                <a:ln>
                  <a:noFill/>
                </a:ln>
                <a:solidFill>
                  <a:schemeClr val="tx1"/>
                </a:solidFill>
                <a:effectLst/>
                <a:ea typeface="Times New Roman" pitchFamily="18" charset="0"/>
                <a:cs typeface="Arial" pitchFamily="34" charset="0"/>
              </a:rPr>
              <a:t>Büyükşehir Belediyesinin Görev, Yetki ve Sorumlulukları</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1" u="none" strike="noStrike" cap="none" normalizeH="0" baseline="0" dirty="0" smtClean="0">
                <a:ln>
                  <a:noFill/>
                </a:ln>
                <a:solidFill>
                  <a:schemeClr val="tx1"/>
                </a:solidFill>
                <a:effectLst/>
                <a:ea typeface="Times New Roman" pitchFamily="18" charset="0"/>
                <a:cs typeface="Arial" pitchFamily="34" charset="0"/>
              </a:rPr>
              <a:t>            Büyükşehir, ilçe ve ilk kademe belediyelerinin görev ve sorumlulukları</a:t>
            </a:r>
            <a:endParaRPr kumimoji="0" lang="tr-TR" b="0" i="0" u="none" strike="noStrike" cap="none" normalizeH="0" baseline="0" dirty="0" smtClean="0">
              <a:ln>
                <a:noFill/>
              </a:ln>
              <a:solidFill>
                <a:schemeClr val="tx1"/>
              </a:solidFill>
              <a:effectLst/>
              <a:cs typeface="Arial" pitchFamily="34" charset="0"/>
            </a:endParaRPr>
          </a:p>
        </p:txBody>
      </p:sp>
      <p:sp>
        <p:nvSpPr>
          <p:cNvPr id="5122" name="Rectangle 2"/>
          <p:cNvSpPr>
            <a:spLocks noChangeArrowheads="1"/>
          </p:cNvSpPr>
          <p:nvPr/>
        </p:nvSpPr>
        <p:spPr bwMode="auto">
          <a:xfrm>
            <a:off x="107504" y="2177442"/>
            <a:ext cx="892899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            Madde 7-</a:t>
            </a:r>
            <a:r>
              <a:rPr kumimoji="0" lang="tr-TR" b="0" i="0" u="none" strike="noStrike" cap="none" normalizeH="0" baseline="0" dirty="0" smtClean="0">
                <a:ln>
                  <a:noFill/>
                </a:ln>
                <a:solidFill>
                  <a:schemeClr val="tx1"/>
                </a:solidFill>
                <a:effectLst/>
                <a:ea typeface="Times New Roman" pitchFamily="18" charset="0"/>
                <a:cs typeface="Arial" pitchFamily="34" charset="0"/>
              </a:rPr>
              <a:t> Büyükşehir belediyesinin görev, yetki ve sorumlulukları şunlardır: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a) İlçe ve ilk kademe belediyelerinin görüşlerini alarak büyükşehir belediyesinin stratejik plânını, yıllık hedeflerini, yatırım programlarını ve bunlara uygun olarak bütçesini hazırlamak.</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b) Çevre düzeni plânına uygun olmak kaydıyla, büyükşehir belediye ve mücavir alan sınırları içinde 1/5.000 ile 1/25.000 arasındaki her ölçekte nazım imar plânını yapmak, yaptırmak ve onaylayarak uygulamak; büyükşehir içindeki belediyelerin nazım plâna uygun olarak hazırlayacakları uygulama imar plânlarını, bu plânlarda yapılacak değişiklikleri, parselasyon plânlarını ve imar ıslah plânlarını aynen veya değiştirerek onaylamak ve uygulanmasını denetlemek; nazım imar plânının yürürlüğe girdiği tarihten itibaren bir yıl içinde uygulama imar plânlarını ve parselasyon plânlarını yapmayan ilçe ve ilk kademe belediyelerinin uygulama imar plânlarını ve parselasyon plânlarını yapmak veya yaptırmak.</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c) Kanunlarla büyükşehir belediyesine verilmiş görev ve hizmetlerin gerektirdiği proje, yapım, bakım ve onarım işleriyle ilgili her ölçekteki imar plânlarını, parselasyon plânlarını ve her türlü imar uygulamasını yapmak ve ruhsatlandırmak, 20.7.1966 tarihli ve 775 sayılı Gecekondu Kanununda belediyelere verilen yetkileri kullanmak.</a:t>
            </a:r>
            <a:endParaRPr kumimoji="0" lang="tr-TR" b="0" i="0" u="none" strike="noStrike" cap="none" normalizeH="0" baseline="0" dirty="0" smtClean="0">
              <a:ln>
                <a:noFill/>
              </a:ln>
              <a:solidFill>
                <a:schemeClr val="tx1"/>
              </a:solidFill>
              <a:effectLst/>
              <a:cs typeface="Arial" pitchFamily="34" charset="0"/>
            </a:endParaRPr>
          </a:p>
        </p:txBody>
      </p:sp>
      <p:sp>
        <p:nvSpPr>
          <p:cNvPr id="6"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5216 SAYILI BÜYÜKŞEHİR BELEDİYESİ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28673" name="Rectangle 1"/>
          <p:cNvSpPr>
            <a:spLocks noChangeArrowheads="1"/>
          </p:cNvSpPr>
          <p:nvPr/>
        </p:nvSpPr>
        <p:spPr bwMode="auto">
          <a:xfrm>
            <a:off x="539552" y="2060848"/>
            <a:ext cx="831641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1" u="none" strike="noStrike" cap="none" normalizeH="0" baseline="0" dirty="0" smtClean="0">
                <a:ln>
                  <a:noFill/>
                </a:ln>
                <a:solidFill>
                  <a:schemeClr val="tx1"/>
                </a:solidFill>
                <a:effectLst/>
                <a:ea typeface="Times New Roman" pitchFamily="18" charset="0"/>
                <a:cs typeface="Arial" pitchFamily="34" charset="0"/>
              </a:rPr>
              <a:t>Büyükşehir Belediyesinin Organları</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            </a:t>
            </a:r>
            <a:r>
              <a:rPr kumimoji="0" lang="tr-TR" b="0" i="1" u="none" strike="noStrike" cap="none" normalizeH="0" baseline="0" dirty="0" smtClean="0">
                <a:ln>
                  <a:noFill/>
                </a:ln>
                <a:solidFill>
                  <a:schemeClr val="tx1"/>
                </a:solidFill>
                <a:effectLst/>
                <a:ea typeface="Times New Roman" pitchFamily="18" charset="0"/>
                <a:cs typeface="Arial" pitchFamily="34" charset="0"/>
              </a:rPr>
              <a:t>Büyükşehir Belediye </a:t>
            </a:r>
            <a:r>
              <a:rPr lang="tr-TR" i="1" dirty="0" smtClean="0">
                <a:ea typeface="Times New Roman" pitchFamily="18" charset="0"/>
                <a:cs typeface="Arial" pitchFamily="34" charset="0"/>
              </a:rPr>
              <a:t>M</a:t>
            </a:r>
            <a:r>
              <a:rPr kumimoji="0" lang="tr-TR" b="0" i="1" u="none" strike="noStrike" cap="none" normalizeH="0" baseline="0" dirty="0" smtClean="0">
                <a:ln>
                  <a:noFill/>
                </a:ln>
                <a:solidFill>
                  <a:schemeClr val="tx1"/>
                </a:solidFill>
                <a:effectLst/>
                <a:ea typeface="Times New Roman" pitchFamily="18" charset="0"/>
                <a:cs typeface="Arial" pitchFamily="34" charset="0"/>
              </a:rPr>
              <a:t>eclisi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            Madde 12-</a:t>
            </a:r>
            <a:r>
              <a:rPr kumimoji="0" lang="tr-TR" b="0" i="0" u="none" strike="noStrike" cap="none" normalizeH="0" baseline="0" dirty="0" smtClean="0">
                <a:ln>
                  <a:noFill/>
                </a:ln>
                <a:solidFill>
                  <a:schemeClr val="tx1"/>
                </a:solidFill>
                <a:effectLst/>
                <a:ea typeface="Times New Roman" pitchFamily="18" charset="0"/>
                <a:cs typeface="Arial" pitchFamily="34" charset="0"/>
              </a:rPr>
              <a:t> Büyükşehir belediye meclisi, büyükşehir belediyesinin karar organıdır ve ilgili kanunda gösterilen esas ve usullere göre seçilen üyelerden oluşur.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Büyükşehir belediye başkanı büyükşehir belediye meclisinin başkanı olup,  büyükşehir içindeki diğer belediyelerin başkanları, büyükşehir belediye meclisinin doğal üyesidir.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Büyükşehir ilçe ve ilk kademe belediye meclisleri ile bunların çalışma usul ve esaslarına ilişkin diğer hususlarda Belediye Kanunu hükümleri uygulanır</a:t>
            </a: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5216 SAYILI BÜYÜKŞEHİR BELEDİYESİ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29697" name="Rectangle 1"/>
          <p:cNvSpPr>
            <a:spLocks noChangeArrowheads="1"/>
          </p:cNvSpPr>
          <p:nvPr/>
        </p:nvSpPr>
        <p:spPr bwMode="auto">
          <a:xfrm>
            <a:off x="0" y="1262568"/>
            <a:ext cx="9144000" cy="46935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11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b="1" i="1" u="sng" strike="noStrike" cap="none" normalizeH="0" baseline="0" dirty="0" smtClean="0">
                <a:ln>
                  <a:noFill/>
                </a:ln>
                <a:solidFill>
                  <a:schemeClr val="tx1"/>
                </a:solidFill>
                <a:effectLst/>
                <a:ea typeface="Times New Roman" pitchFamily="18" charset="0"/>
                <a:cs typeface="Arial" pitchFamily="34" charset="0"/>
              </a:rPr>
              <a:t>MECLİS TOPLANTISI</a:t>
            </a:r>
            <a:endParaRPr lang="tr-TR" b="1" i="1" u="sng" baseline="30000" dirty="0" smtClean="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            Madde 13-</a:t>
            </a:r>
            <a:r>
              <a:rPr kumimoji="0" lang="tr-TR" b="0" i="0" u="none" strike="noStrike" cap="none" normalizeH="0" baseline="0" dirty="0" smtClean="0">
                <a:ln>
                  <a:noFill/>
                </a:ln>
                <a:solidFill>
                  <a:schemeClr val="tx1"/>
                </a:solidFill>
                <a:effectLst/>
                <a:ea typeface="Times New Roman" pitchFamily="18" charset="0"/>
                <a:cs typeface="Arial" pitchFamily="34" charset="0"/>
              </a:rPr>
              <a:t> Büyükşehir belediye meclisi, her ayın ikinci haftası önceden meclis tarafından belirlenen günde mutat toplantı yerinde toplanır. Bütçe görüşmesine rastlayan toplantı süresi en çok yirmi, diğer toplantıların süresi en çok beş gündür. </a:t>
            </a:r>
            <a:r>
              <a:rPr kumimoji="0" lang="tr-TR" b="1" i="0" u="none" strike="noStrike" cap="none" normalizeH="0" baseline="0" dirty="0" smtClean="0">
                <a:ln>
                  <a:noFill/>
                </a:ln>
                <a:solidFill>
                  <a:schemeClr val="tx1"/>
                </a:solidFill>
                <a:effectLst/>
                <a:ea typeface="Times New Roman" pitchFamily="18" charset="0"/>
                <a:cs typeface="Arial" pitchFamily="34" charset="0"/>
              </a:rPr>
              <a:t>(Ek cümle: 3/7/2005 - 5393/85 md.) </a:t>
            </a:r>
            <a:r>
              <a:rPr kumimoji="0" lang="tr-TR" b="0" i="0" u="none" strike="noStrike" cap="none" normalizeH="0" baseline="0" dirty="0" smtClean="0">
                <a:ln>
                  <a:noFill/>
                </a:ln>
                <a:solidFill>
                  <a:schemeClr val="tx1"/>
                </a:solidFill>
                <a:effectLst/>
                <a:ea typeface="Times New Roman" pitchFamily="18" charset="0"/>
                <a:cs typeface="Arial" pitchFamily="34" charset="0"/>
              </a:rPr>
              <a:t>Meclis kendi belirleyeceği bir ay tatil yapabilir.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Mutat toplantı yeri dışında toplanılmasının zorunlu olduğu durumda üyelere önceden bilgi vermek kaydıyla belediye hudutları dahilinde meclis başkanının belirlediği yerde toplantı yapılır. Ayrıca, toplantının yeri ve zamanı mutat usullerle belde halkına duyurulur.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a:t>
            </a:r>
            <a:r>
              <a:rPr kumimoji="0" lang="tr-TR" b="1" i="0" u="none" strike="noStrike" cap="none" normalizeH="0" baseline="0" dirty="0" smtClean="0">
                <a:ln>
                  <a:noFill/>
                </a:ln>
                <a:solidFill>
                  <a:schemeClr val="tx1"/>
                </a:solidFill>
                <a:effectLst/>
                <a:ea typeface="Times New Roman" pitchFamily="18" charset="0"/>
                <a:cs typeface="Arial" pitchFamily="34" charset="0"/>
              </a:rPr>
              <a:t>(Ek fıkra: 30/5/2007-5675/1 md.) </a:t>
            </a:r>
            <a:r>
              <a:rPr kumimoji="0" lang="tr-TR" b="0" i="0" u="none" strike="noStrike" cap="none" normalizeH="0" baseline="0" dirty="0" smtClean="0">
                <a:ln>
                  <a:noFill/>
                </a:ln>
                <a:solidFill>
                  <a:schemeClr val="tx1"/>
                </a:solidFill>
                <a:effectLst/>
                <a:ea typeface="Times New Roman" pitchFamily="18" charset="0"/>
                <a:cs typeface="Arial" pitchFamily="34" charset="0"/>
              </a:rPr>
              <a:t>Büyükşehir belediye başkanı, acil durumlarda lüzum görmesi halinde belediye meclisini bir yılda üç defadan fazla olmamak ve her toplantı bir birleşimi geçmemek üzere toplantıya çağırır. Olağanüstü toplantı çağrısı ve gündem en az üç gün önceden meclis üyelerine yazılı olarak duyurulur ve ayrıca mutat </a:t>
            </a:r>
            <a:r>
              <a:rPr kumimoji="0" lang="tr-TR" b="0" i="0" u="none" strike="noStrike" cap="none" normalizeH="0" baseline="0" dirty="0" err="1" smtClean="0">
                <a:ln>
                  <a:noFill/>
                </a:ln>
                <a:solidFill>
                  <a:schemeClr val="tx1"/>
                </a:solidFill>
                <a:effectLst/>
                <a:ea typeface="Times New Roman" pitchFamily="18" charset="0"/>
                <a:cs typeface="Arial" pitchFamily="34" charset="0"/>
              </a:rPr>
              <a:t>usûllerle</a:t>
            </a:r>
            <a:r>
              <a:rPr kumimoji="0" lang="tr-TR" b="0" i="0" u="none" strike="noStrike" cap="none" normalizeH="0" baseline="0" dirty="0" smtClean="0">
                <a:ln>
                  <a:noFill/>
                </a:ln>
                <a:solidFill>
                  <a:schemeClr val="tx1"/>
                </a:solidFill>
                <a:effectLst/>
                <a:ea typeface="Times New Roman" pitchFamily="18" charset="0"/>
                <a:cs typeface="Arial" pitchFamily="34" charset="0"/>
              </a:rPr>
              <a:t> ilan edilir. Olağanüstü toplantılarda çağrıyı gerektiren konuların dışında hiçbir konu görüşülemez.</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5216 SAYILI BÜYÜKŞEHİR BELEDİYESİ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29697" name="Rectangle 1"/>
          <p:cNvSpPr>
            <a:spLocks noChangeArrowheads="1"/>
          </p:cNvSpPr>
          <p:nvPr/>
        </p:nvSpPr>
        <p:spPr bwMode="auto">
          <a:xfrm>
            <a:off x="0" y="907768"/>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b="1" i="0" u="none" strike="noStrike" cap="none" normalizeH="0" baseline="0" dirty="0" smtClean="0">
                <a:ln>
                  <a:noFill/>
                </a:ln>
                <a:solidFill>
                  <a:schemeClr val="tx1"/>
                </a:solidFill>
                <a:effectLst/>
                <a:ea typeface="Times New Roman" pitchFamily="18" charset="0"/>
                <a:cs typeface="Arial" pitchFamily="34" charset="0"/>
              </a:rPr>
              <a:t> </a:t>
            </a:r>
            <a:r>
              <a:rPr kumimoji="0" lang="tr-TR" b="1" i="0" u="sng" strike="noStrike" cap="none" normalizeH="0" baseline="0" dirty="0" smtClean="0">
                <a:ln>
                  <a:noFill/>
                </a:ln>
                <a:solidFill>
                  <a:schemeClr val="tx1"/>
                </a:solidFill>
                <a:effectLst/>
                <a:ea typeface="Times New Roman" pitchFamily="18" charset="0"/>
                <a:cs typeface="Arial" pitchFamily="34" charset="0"/>
              </a:rPr>
              <a:t> </a:t>
            </a:r>
            <a:r>
              <a:rPr kumimoji="0" lang="tr-TR" b="1" i="1" u="sng" strike="noStrike" cap="none" normalizeH="0" baseline="0" dirty="0" smtClean="0">
                <a:ln>
                  <a:noFill/>
                </a:ln>
                <a:solidFill>
                  <a:schemeClr val="tx1"/>
                </a:solidFill>
                <a:effectLst/>
                <a:ea typeface="Times New Roman" pitchFamily="18" charset="0"/>
                <a:cs typeface="Arial" pitchFamily="34" charset="0"/>
              </a:rPr>
              <a:t>Meclis kararlarının kesinleşmesi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            Madde 14-</a:t>
            </a:r>
            <a:r>
              <a:rPr kumimoji="0" lang="tr-TR" b="0" i="0" u="none" strike="noStrike" cap="none" normalizeH="0" baseline="0" dirty="0" smtClean="0">
                <a:ln>
                  <a:noFill/>
                </a:ln>
                <a:solidFill>
                  <a:schemeClr val="tx1"/>
                </a:solidFill>
                <a:effectLst/>
                <a:ea typeface="Times New Roman" pitchFamily="18" charset="0"/>
                <a:cs typeface="Arial" pitchFamily="34" charset="0"/>
              </a:rPr>
              <a:t> Büyükşehir belediye başkanı, hukuka aykırı gördüğü belediye meclisi kararlarını, yedi gün içinde gerekçesini de belirterek yeniden görüşülmek üzere belediye meclisine iade edebilir. </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Yeniden görüşülmesi istenilmeyen kararlar ile yeniden görüşülmesi istenip de büyükşehir belediye meclisi üye tam sayısının salt çoğunluğuyla ısrar edilen kararlar kesinleşir.</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Büyükşehir belediye başkanı, meclisin ısrarı ile kesinleşen kararlar aleyhine idarî yargıya başvurabilir.</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a:t>
            </a:r>
            <a:r>
              <a:rPr kumimoji="0" lang="tr-TR" b="1" i="0" u="none" strike="noStrike" cap="none" normalizeH="0" baseline="0" dirty="0" smtClean="0">
                <a:ln>
                  <a:noFill/>
                </a:ln>
                <a:solidFill>
                  <a:schemeClr val="tx1"/>
                </a:solidFill>
                <a:effectLst/>
                <a:ea typeface="Times New Roman" pitchFamily="18" charset="0"/>
                <a:cs typeface="Arial" pitchFamily="34" charset="0"/>
              </a:rPr>
              <a:t>(Değişik dördüncü fıkra: 6/3/2008-5747/3 md.) </a:t>
            </a:r>
            <a:r>
              <a:rPr kumimoji="0" lang="tr-TR" b="0" i="0" u="none" strike="noStrike" cap="none" normalizeH="0" baseline="0" dirty="0" smtClean="0">
                <a:ln>
                  <a:noFill/>
                </a:ln>
                <a:solidFill>
                  <a:schemeClr val="tx1"/>
                </a:solidFill>
                <a:effectLst/>
                <a:ea typeface="Times New Roman" pitchFamily="18" charset="0"/>
                <a:cs typeface="Arial" pitchFamily="34" charset="0"/>
              </a:rPr>
              <a:t>Büyükşehir belediye meclisi ve ilçe belediye meclisi kararları, kesinleştiği tarihten itibaren en geç yedi gün içinde mahallin en büyük mülkî idare amirine gönderilir. Mülkî idare amirine gönderilmeyen kararlar yürürlüğe girmez.</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Mülkî idare amiri hukuka aykırı gördüğü kararlar aleyhine (…)</a:t>
            </a:r>
            <a:r>
              <a:rPr kumimoji="0" lang="tr-TR" b="0" i="0" u="none" strike="noStrike" cap="none" normalizeH="0" baseline="30000" dirty="0" smtClean="0">
                <a:ln>
                  <a:noFill/>
                </a:ln>
                <a:solidFill>
                  <a:schemeClr val="tx1"/>
                </a:solidFill>
                <a:effectLst/>
                <a:ea typeface="Times New Roman" pitchFamily="18" charset="0"/>
                <a:cs typeface="Arial" pitchFamily="34" charset="0"/>
              </a:rPr>
              <a:t>(2)</a:t>
            </a:r>
            <a:r>
              <a:rPr kumimoji="0" lang="tr-TR" b="0" i="0" u="none" strike="noStrike" cap="none" normalizeH="0" baseline="0" dirty="0" smtClean="0">
                <a:ln>
                  <a:noFill/>
                </a:ln>
                <a:solidFill>
                  <a:schemeClr val="tx1"/>
                </a:solidFill>
                <a:effectLst/>
                <a:ea typeface="Times New Roman" pitchFamily="18" charset="0"/>
                <a:cs typeface="Arial" pitchFamily="34" charset="0"/>
              </a:rPr>
              <a:t> idarî yargı mercilerine başvurabilir. </a:t>
            </a:r>
            <a:r>
              <a:rPr kumimoji="0" lang="tr-TR" b="0" i="0" u="none" strike="noStrike" cap="none" normalizeH="0" baseline="30000" dirty="0" smtClean="0">
                <a:ln>
                  <a:noFill/>
                </a:ln>
                <a:solidFill>
                  <a:schemeClr val="tx1"/>
                </a:solidFill>
                <a:effectLst/>
                <a:ea typeface="Times New Roman" pitchFamily="18" charset="0"/>
                <a:cs typeface="Arial" pitchFamily="34" charset="0"/>
              </a:rPr>
              <a:t>(2)</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a:t>
            </a:r>
            <a:r>
              <a:rPr kumimoji="0" lang="tr-TR" b="1" i="0" u="none" strike="noStrike" cap="none" normalizeH="0" baseline="0" dirty="0" smtClean="0">
                <a:ln>
                  <a:noFill/>
                </a:ln>
                <a:solidFill>
                  <a:schemeClr val="tx1"/>
                </a:solidFill>
                <a:effectLst/>
                <a:ea typeface="Times New Roman" pitchFamily="18" charset="0"/>
                <a:cs typeface="Arial" pitchFamily="34" charset="0"/>
              </a:rPr>
              <a:t>(Mülga altıncı fıkra: 6/3/2008-5747/3 md.)</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            (Mülga yedinci fıkra: 6/3/2008-5747/3 md.)</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Büyükşehir kapsamındaki ilçe ve ilk kademe belediye meclisleri tarafından alınan imara ilişkin kararlar, kararın gelişinden itibaren üç ay içinde büyükşehir belediye meclisi tarafından nazım imar plânına uygunluğu yönünden incelenerek aynen veya değiştirilerek kabul edildikten sonra büyükşehir belediye başkanına gönderilir. </a:t>
            </a:r>
            <a:r>
              <a:rPr kumimoji="0" lang="tr-TR" b="1" i="0" u="none" strike="noStrike" cap="none" normalizeH="0" baseline="0" dirty="0" smtClean="0">
                <a:ln>
                  <a:noFill/>
                </a:ln>
                <a:solidFill>
                  <a:schemeClr val="tx1"/>
                </a:solidFill>
                <a:effectLst/>
                <a:ea typeface="Times New Roman" pitchFamily="18" charset="0"/>
                <a:cs typeface="Arial" pitchFamily="34" charset="0"/>
              </a:rPr>
              <a:t>(Ek cümle: 6/3/2008-5747/3 md.) </a:t>
            </a:r>
            <a:r>
              <a:rPr kumimoji="0" lang="tr-TR" b="0" i="0" u="none" strike="noStrike" cap="none" normalizeH="0" baseline="0" dirty="0" smtClean="0">
                <a:ln>
                  <a:noFill/>
                </a:ln>
                <a:solidFill>
                  <a:schemeClr val="tx1"/>
                </a:solidFill>
                <a:effectLst/>
                <a:ea typeface="Times New Roman" pitchFamily="18" charset="0"/>
                <a:cs typeface="Arial" pitchFamily="34" charset="0"/>
              </a:rPr>
              <a:t>Üç ay içinde büyükşehir belediye meclisinde görüşülmeyen kararlar onaylanmış sayılır.</a:t>
            </a:r>
            <a:endParaRPr kumimoji="0" lang="tr-TR" b="0" i="0" u="none" strike="noStrike" cap="none" normalizeH="0" baseline="0" dirty="0" smtClean="0">
              <a:ln>
                <a:noFill/>
              </a:ln>
              <a:solidFill>
                <a:schemeClr val="tx1"/>
              </a:solidFill>
              <a:effectLst/>
              <a:cs typeface="Arial" pitchFamily="34" charset="0"/>
            </a:endParaRPr>
          </a:p>
        </p:txBody>
      </p:sp>
      <p:sp>
        <p:nvSpPr>
          <p:cNvPr id="5"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5216 SAYILI BÜYÜKŞEHİR BELEDİYESİ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79512" y="116632"/>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44408" y="116632"/>
            <a:ext cx="763924" cy="868101"/>
          </a:xfrm>
          <a:prstGeom prst="rect">
            <a:avLst/>
          </a:prstGeom>
          <a:noFill/>
        </p:spPr>
      </p:pic>
      <p:sp>
        <p:nvSpPr>
          <p:cNvPr id="5" name="Rectangle 6"/>
          <p:cNvSpPr>
            <a:spLocks noChangeArrowheads="1"/>
          </p:cNvSpPr>
          <p:nvPr/>
        </p:nvSpPr>
        <p:spPr bwMode="auto">
          <a:xfrm>
            <a:off x="1403648" y="1196752"/>
            <a:ext cx="6624736" cy="720080"/>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İMAR PLANI İTİRAZLARI VE</a:t>
            </a:r>
          </a:p>
          <a:p>
            <a:pPr algn="ctr">
              <a:lnSpc>
                <a:spcPct val="90000"/>
              </a:lnSpc>
              <a:defRPr/>
            </a:pPr>
            <a:r>
              <a:rPr lang="tr-TR" sz="2400" b="1" dirty="0" smtClean="0">
                <a:effectLst>
                  <a:outerShdw blurRad="38100" dist="38100" dir="2700000" algn="tl">
                    <a:srgbClr val="FFFFFF"/>
                  </a:outerShdw>
                </a:effectLst>
                <a:latin typeface="Times New Roman" pitchFamily="18" charset="0"/>
              </a:rPr>
              <a:t>BELEDİYE MECLİS KARARLARI</a:t>
            </a:r>
            <a:endParaRPr lang="tr-TR" sz="2400" b="1" dirty="0" smtClean="0">
              <a:effectLst>
                <a:outerShdw blurRad="38100" dist="38100" dir="2700000" algn="tl">
                  <a:srgbClr val="FFFFFF"/>
                </a:outerShdw>
              </a:effectLst>
              <a:latin typeface="Times New Roman" pitchFamily="18" charset="0"/>
            </a:endParaRPr>
          </a:p>
        </p:txBody>
      </p:sp>
      <p:sp>
        <p:nvSpPr>
          <p:cNvPr id="6" name="Rectangle 6"/>
          <p:cNvSpPr>
            <a:spLocks noChangeArrowheads="1"/>
          </p:cNvSpPr>
          <p:nvPr/>
        </p:nvSpPr>
        <p:spPr bwMode="auto">
          <a:xfrm>
            <a:off x="251520" y="3140968"/>
            <a:ext cx="3744416" cy="648072"/>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3194 İMAR KANUNU</a:t>
            </a:r>
            <a:endParaRPr lang="tr-TR" sz="2400" b="1" dirty="0" smtClean="0">
              <a:effectLst>
                <a:outerShdw blurRad="38100" dist="38100" dir="2700000" algn="tl">
                  <a:srgbClr val="FFFFFF"/>
                </a:outerShdw>
              </a:effectLst>
              <a:latin typeface="Times New Roman" pitchFamily="18" charset="0"/>
            </a:endParaRPr>
          </a:p>
        </p:txBody>
      </p:sp>
      <p:sp>
        <p:nvSpPr>
          <p:cNvPr id="8" name="Rectangle 6"/>
          <p:cNvSpPr>
            <a:spLocks noChangeArrowheads="1"/>
          </p:cNvSpPr>
          <p:nvPr/>
        </p:nvSpPr>
        <p:spPr bwMode="auto">
          <a:xfrm>
            <a:off x="2483768" y="4221088"/>
            <a:ext cx="4248472" cy="648072"/>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5393 BELEDİYE KANUNU</a:t>
            </a:r>
            <a:endParaRPr lang="tr-TR" sz="2400" b="1" dirty="0" smtClean="0">
              <a:effectLst>
                <a:outerShdw blurRad="38100" dist="38100" dir="2700000" algn="tl">
                  <a:srgbClr val="FFFFFF"/>
                </a:outerShdw>
              </a:effectLst>
              <a:latin typeface="Times New Roman" pitchFamily="18" charset="0"/>
            </a:endParaRPr>
          </a:p>
        </p:txBody>
      </p:sp>
      <p:sp>
        <p:nvSpPr>
          <p:cNvPr id="10" name="Rectangle 6"/>
          <p:cNvSpPr>
            <a:spLocks noChangeArrowheads="1"/>
          </p:cNvSpPr>
          <p:nvPr/>
        </p:nvSpPr>
        <p:spPr bwMode="auto">
          <a:xfrm>
            <a:off x="4572000" y="5445224"/>
            <a:ext cx="4392488" cy="79208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5216 BÜYÜKŞEHİR BELEDİYESİ KANUNU</a:t>
            </a:r>
            <a:endParaRPr lang="tr-TR" sz="2400" b="1" dirty="0" smtClean="0">
              <a:effectLst>
                <a:outerShdw blurRad="38100" dist="38100" dir="2700000" algn="tl">
                  <a:srgbClr val="FFFFFF"/>
                </a:outerShdw>
              </a:effectLst>
              <a:latin typeface="Times New Roman" pitchFamily="18" charset="0"/>
            </a:endParaRPr>
          </a:p>
        </p:txBody>
      </p:sp>
      <p:sp>
        <p:nvSpPr>
          <p:cNvPr id="12" name="11 Aşağı Ok"/>
          <p:cNvSpPr/>
          <p:nvPr/>
        </p:nvSpPr>
        <p:spPr>
          <a:xfrm>
            <a:off x="1835696" y="2204864"/>
            <a:ext cx="576064" cy="864096"/>
          </a:xfrm>
          <a:prstGeom prst="downArrow">
            <a:avLst/>
          </a:prstGeom>
          <a:gradFill>
            <a:gsLst>
              <a:gs pos="0">
                <a:srgbClr val="FFFF00"/>
              </a:gs>
              <a:gs pos="100000">
                <a:schemeClr val="accent1">
                  <a:gamma/>
                  <a:shade val="46275"/>
                  <a:invGamma/>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Aşağı Ok"/>
          <p:cNvSpPr/>
          <p:nvPr/>
        </p:nvSpPr>
        <p:spPr>
          <a:xfrm>
            <a:off x="4716016" y="2204864"/>
            <a:ext cx="648072" cy="1872208"/>
          </a:xfrm>
          <a:prstGeom prst="downArrow">
            <a:avLst/>
          </a:prstGeom>
          <a:gradFill>
            <a:gsLst>
              <a:gs pos="0">
                <a:srgbClr val="FFFF00"/>
              </a:gs>
              <a:gs pos="100000">
                <a:schemeClr val="accent1">
                  <a:gamma/>
                  <a:shade val="46275"/>
                  <a:invGamma/>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Aşağı Ok"/>
          <p:cNvSpPr/>
          <p:nvPr/>
        </p:nvSpPr>
        <p:spPr>
          <a:xfrm>
            <a:off x="7020272" y="2204864"/>
            <a:ext cx="648072" cy="3096344"/>
          </a:xfrm>
          <a:prstGeom prst="downArrow">
            <a:avLst/>
          </a:prstGeom>
          <a:gradFill>
            <a:gsLst>
              <a:gs pos="0">
                <a:srgbClr val="FFFF00"/>
              </a:gs>
              <a:gs pos="100000">
                <a:schemeClr val="accent1">
                  <a:gamma/>
                  <a:shade val="46275"/>
                  <a:invGamma/>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HUKUKİ ÇERÇEVE</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30721" name="Rectangle 1"/>
          <p:cNvSpPr>
            <a:spLocks noChangeArrowheads="1"/>
          </p:cNvSpPr>
          <p:nvPr/>
        </p:nvSpPr>
        <p:spPr bwMode="auto">
          <a:xfrm>
            <a:off x="323528" y="1633080"/>
            <a:ext cx="8316416" cy="275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sng"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tr-TR" b="0" i="1" u="sng"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Arial" pitchFamily="34" charset="0"/>
              </a:rPr>
              <a:t>İhtisas komisyonları</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            Madde 15-</a:t>
            </a:r>
            <a:r>
              <a:rPr kumimoji="0" lang="tr-TR" b="0" i="0" u="none" strike="noStrike" cap="none" normalizeH="0" baseline="0" dirty="0" smtClean="0">
                <a:ln>
                  <a:noFill/>
                </a:ln>
                <a:solidFill>
                  <a:schemeClr val="tx1"/>
                </a:solidFill>
                <a:effectLst/>
                <a:ea typeface="Times New Roman" pitchFamily="18" charset="0"/>
                <a:cs typeface="Arial" pitchFamily="34" charset="0"/>
              </a:rPr>
              <a:t> Büyükşehir belediye meclisi, (...)</a:t>
            </a:r>
            <a:r>
              <a:rPr kumimoji="0" lang="tr-TR" b="0" i="0" u="none" strike="noStrike" cap="none" normalizeH="0" baseline="30000" dirty="0" smtClean="0">
                <a:ln>
                  <a:noFill/>
                </a:ln>
                <a:solidFill>
                  <a:schemeClr val="tx1"/>
                </a:solidFill>
                <a:effectLst/>
                <a:ea typeface="Times New Roman" pitchFamily="18" charset="0"/>
                <a:cs typeface="Arial" pitchFamily="34" charset="0"/>
              </a:rPr>
              <a:t>(1)</a:t>
            </a:r>
            <a:r>
              <a:rPr kumimoji="0" lang="tr-TR" b="0" i="0" u="none" strike="noStrike" cap="none" normalizeH="0" baseline="0" dirty="0" smtClean="0">
                <a:ln>
                  <a:noFill/>
                </a:ln>
                <a:solidFill>
                  <a:schemeClr val="tx1"/>
                </a:solidFill>
                <a:effectLst/>
                <a:ea typeface="Times New Roman" pitchFamily="18" charset="0"/>
                <a:cs typeface="Arial" pitchFamily="34" charset="0"/>
              </a:rPr>
              <a:t>  üyeleri arasından seçilecek en az beş, en çok dokuz kişiden oluşan ihtisas komisyonları kurabilir.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İhtisas komisyonları, her siyasî parti grubunun ve bağımsız üyelerin büyükşehir belediye meclisindeki üye sayısının meclis üye tam sayısına oranlanması suretiyle oluşur. İmar ve bayındırlık komisyonu, çevre ve sağlık komisyonu, plân ve bütçe komisyonu, eğitim, kültür, gençlik ve spor komisyonu ile ulaşım komisyonunun kurulması zorunludur.</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2" name="Rectangle 2"/>
          <p:cNvSpPr>
            <a:spLocks noChangeArrowheads="1"/>
          </p:cNvSpPr>
          <p:nvPr/>
        </p:nvSpPr>
        <p:spPr bwMode="auto">
          <a:xfrm>
            <a:off x="323528" y="4149080"/>
            <a:ext cx="8352928" cy="13696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dirty="0" smtClean="0">
                <a:ea typeface="Times New Roman" pitchFamily="18" charset="0"/>
                <a:cs typeface="Arial" pitchFamily="34" charset="0"/>
              </a:rPr>
              <a:t>               </a:t>
            </a:r>
            <a:r>
              <a:rPr kumimoji="0" lang="tr-TR" b="0" i="0" u="none" strike="noStrike" cap="none" normalizeH="0" baseline="0" dirty="0" smtClean="0">
                <a:ln>
                  <a:noFill/>
                </a:ln>
                <a:solidFill>
                  <a:schemeClr val="tx1"/>
                </a:solidFill>
                <a:effectLst/>
                <a:ea typeface="Times New Roman" pitchFamily="18" charset="0"/>
                <a:cs typeface="Arial" pitchFamily="34" charset="0"/>
              </a:rPr>
              <a:t>Meclis toplantısını müteakip imar komisyonu en fazla on işgünü, diğer komisyonlar ise beş iş günü toplanarak kendisine havale edilen işleri sonuçlandırır. Komisyon bu sürenin sonunda raporunu meclise sunmadığı takdirde, konu meclis başkanlığı tarafından doğrudan meclis gündemine alınır. </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5216 SAYILI BÜYÜKŞEHİR BELEDİYESİ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30721" name="Rectangle 1"/>
          <p:cNvSpPr>
            <a:spLocks noChangeArrowheads="1"/>
          </p:cNvSpPr>
          <p:nvPr/>
        </p:nvSpPr>
        <p:spPr bwMode="auto">
          <a:xfrm>
            <a:off x="467544" y="1484784"/>
            <a:ext cx="262778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i="1"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Arial" pitchFamily="34" charset="0"/>
              </a:rPr>
              <a:t>İhtisas komisyonları</a:t>
            </a:r>
          </a:p>
          <a:p>
            <a:pPr marL="0" marR="0" lvl="0" indent="0" algn="l" defTabSz="914400" rtl="0" eaLnBrk="1" fontAlgn="base" latinLnBrk="0" hangingPunct="1">
              <a:lnSpc>
                <a:spcPct val="100000"/>
              </a:lnSpc>
              <a:spcBef>
                <a:spcPct val="0"/>
              </a:spcBef>
              <a:spcAft>
                <a:spcPct val="0"/>
              </a:spcAft>
              <a:buClrTx/>
              <a:buSzTx/>
              <a:buFontTx/>
              <a:buNone/>
              <a:tabLst/>
            </a:pPr>
            <a:r>
              <a:rPr lang="tr-TR" i="1" dirty="0" smtClean="0">
                <a:effectLst>
                  <a:outerShdw blurRad="38100" dist="38100" dir="2700000" algn="tl">
                    <a:srgbClr val="000000">
                      <a:alpha val="43137"/>
                    </a:srgbClr>
                  </a:outerShdw>
                </a:effectLst>
                <a:cs typeface="Arial" pitchFamily="34" charset="0"/>
              </a:rPr>
              <a:t>Madde 15- </a:t>
            </a:r>
            <a:r>
              <a:rPr lang="tr-TR" i="1" dirty="0" smtClean="0">
                <a:cs typeface="Arial" pitchFamily="34" charset="0"/>
              </a:rPr>
              <a:t>….</a:t>
            </a:r>
            <a:endParaRPr kumimoji="0" lang="tr-TR"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            </a:t>
            </a: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2" name="Rectangle 2"/>
          <p:cNvSpPr>
            <a:spLocks noChangeArrowheads="1"/>
          </p:cNvSpPr>
          <p:nvPr/>
        </p:nvSpPr>
        <p:spPr bwMode="auto">
          <a:xfrm>
            <a:off x="395536" y="2204864"/>
            <a:ext cx="80648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Komisyon çalışmalarında uzman kişilerden yararlanılabilir. Gündemdeki konularla ilgili olmak üzere; kurum temsilcileri, kamu kurumu niteliğindeki meslek kuruluşları,  üniversitelerin ilgili bölümlerinin, sendikalar (oda üst kuruluşu bulunan yerlerde üst kuruluşun, sendika konfederasyonunun bulunduğu yerde konfederasyonun) ve uzmanlaşmış sivil  toplum örgütlerinin temsilcileri ile davet edilen uzman kişiler, oy hakkı olmaksızın ihtisas komisyonu toplantılarına katılabilir ve görüş bildirebilir.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İhtisas komisyonlarının görev alanına giren işler bu komisyonlarda görüşüldükten sonra büyükşehir belediye meclisinde karara bağlanır.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Komisyon raporları alenîdir, çeşitli yollarla halka duyurulur ve isteyenlere büyükşehir belediye meclisi tarafından belirlenecek maliyet bedeli karşılığında verilir. </a:t>
            </a: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5216 SAYILI BÜYÜKŞEHİR BELEDİYESİ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79512" y="116632"/>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44408" y="116632"/>
            <a:ext cx="763924" cy="868101"/>
          </a:xfrm>
          <a:prstGeom prst="rect">
            <a:avLst/>
          </a:prstGeom>
          <a:noFill/>
        </p:spPr>
      </p:pic>
      <p:sp>
        <p:nvSpPr>
          <p:cNvPr id="4"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PLANLAMA-İTİRAZ-MECLİS KARAR SÜREÇLERİ</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251520" y="116632"/>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44408" y="116632"/>
            <a:ext cx="763924" cy="868101"/>
          </a:xfrm>
          <a:prstGeom prst="rect">
            <a:avLst/>
          </a:prstGeom>
          <a:noFill/>
        </p:spPr>
      </p:pic>
      <p:sp>
        <p:nvSpPr>
          <p:cNvPr id="8"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PLANLAMA-İTİRAZ-MECLİS KARAR SÜREÇLERİ</a:t>
            </a:r>
            <a:endParaRPr lang="tr-TR" sz="2400" b="1" dirty="0" smtClean="0">
              <a:effectLst>
                <a:outerShdw blurRad="38100" dist="38100" dir="2700000" algn="tl">
                  <a:srgbClr val="FFFFFF"/>
                </a:outerShdw>
              </a:effectLst>
              <a:latin typeface="Times New Roman" pitchFamily="18" charset="0"/>
            </a:endParaRPr>
          </a:p>
        </p:txBody>
      </p:sp>
      <p:pic>
        <p:nvPicPr>
          <p:cNvPr id="32772" name="Picture 4" descr="C:\Users\sait.ak\Desktop\1.jpg"/>
          <p:cNvPicPr>
            <a:picLocks noChangeAspect="1" noChangeArrowheads="1"/>
          </p:cNvPicPr>
          <p:nvPr/>
        </p:nvPicPr>
        <p:blipFill>
          <a:blip r:embed="rId3" cstate="print"/>
          <a:srcRect/>
          <a:stretch>
            <a:fillRect/>
          </a:stretch>
        </p:blipFill>
        <p:spPr bwMode="auto">
          <a:xfrm>
            <a:off x="395536" y="1268760"/>
            <a:ext cx="3816424" cy="5413606"/>
          </a:xfrm>
          <a:prstGeom prst="rect">
            <a:avLst/>
          </a:prstGeom>
          <a:noFill/>
        </p:spPr>
      </p:pic>
      <p:pic>
        <p:nvPicPr>
          <p:cNvPr id="32773" name="Picture 5" descr="C:\Users\sait.ak\Desktop\2.jpg"/>
          <p:cNvPicPr>
            <a:picLocks noChangeAspect="1" noChangeArrowheads="1"/>
          </p:cNvPicPr>
          <p:nvPr/>
        </p:nvPicPr>
        <p:blipFill>
          <a:blip r:embed="rId4" cstate="print"/>
          <a:srcRect/>
          <a:stretch>
            <a:fillRect/>
          </a:stretch>
        </p:blipFill>
        <p:spPr bwMode="auto">
          <a:xfrm>
            <a:off x="4860032" y="1268760"/>
            <a:ext cx="3765953" cy="5342012"/>
          </a:xfrm>
          <a:prstGeom prst="rect">
            <a:avLst/>
          </a:prstGeom>
          <a:noFill/>
        </p:spPr>
      </p:pic>
      <p:sp>
        <p:nvSpPr>
          <p:cNvPr id="10" name="Rectangle 6"/>
          <p:cNvSpPr>
            <a:spLocks noChangeArrowheads="1"/>
          </p:cNvSpPr>
          <p:nvPr/>
        </p:nvSpPr>
        <p:spPr bwMode="auto">
          <a:xfrm>
            <a:off x="2627784" y="836712"/>
            <a:ext cx="3744416"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BAŞKANLIK OLURU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251520" y="116632"/>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44408" y="116632"/>
            <a:ext cx="763924" cy="868101"/>
          </a:xfrm>
          <a:prstGeom prst="rect">
            <a:avLst/>
          </a:prstGeom>
          <a:noFill/>
        </p:spPr>
      </p:pic>
      <p:sp>
        <p:nvSpPr>
          <p:cNvPr id="8"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PLANLAMA-İTİRAZ-MECLİS KARAR SÜREÇLERİ</a:t>
            </a:r>
            <a:endParaRPr lang="tr-TR" sz="2400" b="1" dirty="0" smtClean="0">
              <a:effectLst>
                <a:outerShdw blurRad="38100" dist="38100" dir="2700000" algn="tl">
                  <a:srgbClr val="FFFFFF"/>
                </a:outerShdw>
              </a:effectLst>
              <a:latin typeface="Times New Roman" pitchFamily="18" charset="0"/>
            </a:endParaRPr>
          </a:p>
        </p:txBody>
      </p:sp>
      <p:sp>
        <p:nvSpPr>
          <p:cNvPr id="10" name="Rectangle 6"/>
          <p:cNvSpPr>
            <a:spLocks noChangeArrowheads="1"/>
          </p:cNvSpPr>
          <p:nvPr/>
        </p:nvSpPr>
        <p:spPr bwMode="auto">
          <a:xfrm>
            <a:off x="2627784" y="836712"/>
            <a:ext cx="3744416"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KURUM GÖRÜŞLERİ</a:t>
            </a:r>
            <a:endParaRPr lang="tr-TR" sz="2400" b="1" dirty="0" smtClean="0">
              <a:effectLst>
                <a:outerShdw blurRad="38100" dist="38100" dir="2700000" algn="tl">
                  <a:srgbClr val="FFFFFF"/>
                </a:outerShdw>
              </a:effectLst>
              <a:latin typeface="Times New Roman" pitchFamily="18" charset="0"/>
            </a:endParaRPr>
          </a:p>
        </p:txBody>
      </p:sp>
      <p:pic>
        <p:nvPicPr>
          <p:cNvPr id="37893" name="Picture 5" descr="C:\Users\sait.ak\Desktop\1A.jpg"/>
          <p:cNvPicPr>
            <a:picLocks noChangeAspect="1" noChangeArrowheads="1"/>
          </p:cNvPicPr>
          <p:nvPr/>
        </p:nvPicPr>
        <p:blipFill>
          <a:blip r:embed="rId3" cstate="print"/>
          <a:srcRect/>
          <a:stretch>
            <a:fillRect/>
          </a:stretch>
        </p:blipFill>
        <p:spPr bwMode="auto">
          <a:xfrm>
            <a:off x="179512" y="1988840"/>
            <a:ext cx="2818286" cy="3985714"/>
          </a:xfrm>
          <a:prstGeom prst="rect">
            <a:avLst/>
          </a:prstGeom>
          <a:noFill/>
        </p:spPr>
      </p:pic>
      <p:pic>
        <p:nvPicPr>
          <p:cNvPr id="37894" name="Picture 6" descr="C:\Users\sait.ak\Desktop\2A.jpg"/>
          <p:cNvPicPr>
            <a:picLocks noChangeAspect="1" noChangeArrowheads="1"/>
          </p:cNvPicPr>
          <p:nvPr/>
        </p:nvPicPr>
        <p:blipFill>
          <a:blip r:embed="rId4" cstate="print"/>
          <a:srcRect/>
          <a:stretch>
            <a:fillRect/>
          </a:stretch>
        </p:blipFill>
        <p:spPr bwMode="auto">
          <a:xfrm>
            <a:off x="3131840" y="1988840"/>
            <a:ext cx="2818286" cy="3929143"/>
          </a:xfrm>
          <a:prstGeom prst="rect">
            <a:avLst/>
          </a:prstGeom>
          <a:noFill/>
        </p:spPr>
      </p:pic>
      <p:pic>
        <p:nvPicPr>
          <p:cNvPr id="37895" name="Picture 7" descr="C:\Users\sait.ak\Desktop\3.jpg"/>
          <p:cNvPicPr>
            <a:picLocks noChangeAspect="1" noChangeArrowheads="1"/>
          </p:cNvPicPr>
          <p:nvPr/>
        </p:nvPicPr>
        <p:blipFill>
          <a:blip r:embed="rId5" cstate="print"/>
          <a:srcRect/>
          <a:stretch>
            <a:fillRect/>
          </a:stretch>
        </p:blipFill>
        <p:spPr bwMode="auto">
          <a:xfrm>
            <a:off x="6156176" y="1988840"/>
            <a:ext cx="2818286" cy="3929143"/>
          </a:xfrm>
          <a:prstGeom prst="rect">
            <a:avLst/>
          </a:prstGeom>
          <a:noFill/>
        </p:spPr>
      </p:pic>
    </p:spTree>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251520" y="116632"/>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44408" y="116632"/>
            <a:ext cx="763924" cy="868101"/>
          </a:xfrm>
          <a:prstGeom prst="rect">
            <a:avLst/>
          </a:prstGeom>
          <a:noFill/>
        </p:spPr>
      </p:pic>
      <p:sp>
        <p:nvSpPr>
          <p:cNvPr id="8"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PLANLAMA-İTİRAZ-MECLİS KARAR SÜREÇLERİ</a:t>
            </a:r>
            <a:endParaRPr lang="tr-TR" sz="2400" b="1" dirty="0" smtClean="0">
              <a:effectLst>
                <a:outerShdw blurRad="38100" dist="38100" dir="2700000" algn="tl">
                  <a:srgbClr val="FFFFFF"/>
                </a:outerShdw>
              </a:effectLst>
              <a:latin typeface="Times New Roman" pitchFamily="18" charset="0"/>
            </a:endParaRPr>
          </a:p>
        </p:txBody>
      </p:sp>
      <p:sp>
        <p:nvSpPr>
          <p:cNvPr id="10" name="Rectangle 6"/>
          <p:cNvSpPr>
            <a:spLocks noChangeArrowheads="1"/>
          </p:cNvSpPr>
          <p:nvPr/>
        </p:nvSpPr>
        <p:spPr bwMode="auto">
          <a:xfrm>
            <a:off x="1403648" y="836712"/>
            <a:ext cx="6336704"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 TEKLİFİ VE MECLİS KARARLARI</a:t>
            </a:r>
            <a:endParaRPr lang="tr-TR" sz="2400" b="1" dirty="0" smtClean="0">
              <a:effectLst>
                <a:outerShdw blurRad="38100" dist="38100" dir="2700000" algn="tl">
                  <a:srgbClr val="FFFFFF"/>
                </a:outerShdw>
              </a:effectLst>
              <a:latin typeface="Times New Roman" pitchFamily="18" charset="0"/>
            </a:endParaRPr>
          </a:p>
        </p:txBody>
      </p:sp>
      <p:pic>
        <p:nvPicPr>
          <p:cNvPr id="38914" name="Picture 2" descr="C:\Users\sait.ak\Desktop\1B.jpg"/>
          <p:cNvPicPr>
            <a:picLocks noChangeAspect="1" noChangeArrowheads="1"/>
          </p:cNvPicPr>
          <p:nvPr/>
        </p:nvPicPr>
        <p:blipFill>
          <a:blip r:embed="rId3" cstate="print"/>
          <a:srcRect/>
          <a:stretch>
            <a:fillRect/>
          </a:stretch>
        </p:blipFill>
        <p:spPr bwMode="auto">
          <a:xfrm>
            <a:off x="827584" y="1484784"/>
            <a:ext cx="3164938" cy="5188868"/>
          </a:xfrm>
          <a:prstGeom prst="rect">
            <a:avLst/>
          </a:prstGeom>
          <a:noFill/>
        </p:spPr>
      </p:pic>
      <p:pic>
        <p:nvPicPr>
          <p:cNvPr id="38915" name="Picture 3" descr="C:\Users\sait.ak\Desktop\2B.jpg"/>
          <p:cNvPicPr>
            <a:picLocks noChangeAspect="1" noChangeArrowheads="1"/>
          </p:cNvPicPr>
          <p:nvPr/>
        </p:nvPicPr>
        <p:blipFill>
          <a:blip r:embed="rId4" cstate="print"/>
          <a:srcRect/>
          <a:stretch>
            <a:fillRect/>
          </a:stretch>
        </p:blipFill>
        <p:spPr bwMode="auto">
          <a:xfrm>
            <a:off x="4644008" y="1492794"/>
            <a:ext cx="3369106" cy="5176566"/>
          </a:xfrm>
          <a:prstGeom prst="rect">
            <a:avLst/>
          </a:prstGeom>
          <a:noFill/>
        </p:spPr>
      </p:pic>
    </p:spTree>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251520" y="116632"/>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44408" y="116632"/>
            <a:ext cx="763924" cy="868101"/>
          </a:xfrm>
          <a:prstGeom prst="rect">
            <a:avLst/>
          </a:prstGeom>
          <a:noFill/>
        </p:spPr>
      </p:pic>
      <p:sp>
        <p:nvSpPr>
          <p:cNvPr id="8"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PLANLAMA-İTİRAZ-MECLİS KARAR SÜREÇLERİ</a:t>
            </a:r>
            <a:endParaRPr lang="tr-TR" sz="2400" b="1" dirty="0" smtClean="0">
              <a:effectLst>
                <a:outerShdw blurRad="38100" dist="38100" dir="2700000" algn="tl">
                  <a:srgbClr val="FFFFFF"/>
                </a:outerShdw>
              </a:effectLst>
              <a:latin typeface="Times New Roman" pitchFamily="18" charset="0"/>
            </a:endParaRPr>
          </a:p>
        </p:txBody>
      </p:sp>
      <p:sp>
        <p:nvSpPr>
          <p:cNvPr id="10" name="Rectangle 6"/>
          <p:cNvSpPr>
            <a:spLocks noChangeArrowheads="1"/>
          </p:cNvSpPr>
          <p:nvPr/>
        </p:nvSpPr>
        <p:spPr bwMode="auto">
          <a:xfrm>
            <a:off x="2627784" y="836712"/>
            <a:ext cx="3744416"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 ASKI SÜRECİ</a:t>
            </a:r>
            <a:endParaRPr lang="tr-TR" sz="2400" b="1" dirty="0" smtClean="0">
              <a:effectLst>
                <a:outerShdw blurRad="38100" dist="38100" dir="2700000" algn="tl">
                  <a:srgbClr val="FFFFFF"/>
                </a:outerShdw>
              </a:effectLst>
              <a:latin typeface="Times New Roman" pitchFamily="18" charset="0"/>
            </a:endParaRPr>
          </a:p>
        </p:txBody>
      </p:sp>
      <p:pic>
        <p:nvPicPr>
          <p:cNvPr id="39940" name="Picture 4" descr="C:\Users\sait.ak\Desktop\1C.jpg"/>
          <p:cNvPicPr>
            <a:picLocks noChangeAspect="1" noChangeArrowheads="1"/>
          </p:cNvPicPr>
          <p:nvPr/>
        </p:nvPicPr>
        <p:blipFill>
          <a:blip r:embed="rId3" cstate="print"/>
          <a:srcRect/>
          <a:stretch>
            <a:fillRect/>
          </a:stretch>
        </p:blipFill>
        <p:spPr bwMode="auto">
          <a:xfrm>
            <a:off x="467544" y="1484784"/>
            <a:ext cx="3678005" cy="5040560"/>
          </a:xfrm>
          <a:prstGeom prst="rect">
            <a:avLst/>
          </a:prstGeom>
          <a:noFill/>
        </p:spPr>
      </p:pic>
      <p:pic>
        <p:nvPicPr>
          <p:cNvPr id="39941" name="Picture 5" descr="C:\Users\sait.ak\Desktop\2C.jpg"/>
          <p:cNvPicPr>
            <a:picLocks noChangeAspect="1" noChangeArrowheads="1"/>
          </p:cNvPicPr>
          <p:nvPr/>
        </p:nvPicPr>
        <p:blipFill>
          <a:blip r:embed="rId4" cstate="print"/>
          <a:srcRect/>
          <a:stretch>
            <a:fillRect/>
          </a:stretch>
        </p:blipFill>
        <p:spPr bwMode="auto">
          <a:xfrm>
            <a:off x="4572000" y="1484784"/>
            <a:ext cx="3864703" cy="5013176"/>
          </a:xfrm>
          <a:prstGeom prst="rect">
            <a:avLst/>
          </a:prstGeom>
          <a:noFill/>
        </p:spPr>
      </p:pic>
    </p:spTree>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251520" y="116632"/>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44408" y="116632"/>
            <a:ext cx="763924" cy="868101"/>
          </a:xfrm>
          <a:prstGeom prst="rect">
            <a:avLst/>
          </a:prstGeom>
          <a:noFill/>
        </p:spPr>
      </p:pic>
      <p:sp>
        <p:nvSpPr>
          <p:cNvPr id="8"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PLANLAMA-İTİRAZ-MECLİS KARAR SÜREÇLERİ</a:t>
            </a:r>
            <a:endParaRPr lang="tr-TR" sz="2400" b="1" dirty="0" smtClean="0">
              <a:effectLst>
                <a:outerShdw blurRad="38100" dist="38100" dir="2700000" algn="tl">
                  <a:srgbClr val="FFFFFF"/>
                </a:outerShdw>
              </a:effectLst>
              <a:latin typeface="Times New Roman" pitchFamily="18" charset="0"/>
            </a:endParaRPr>
          </a:p>
        </p:txBody>
      </p:sp>
      <p:sp>
        <p:nvSpPr>
          <p:cNvPr id="10" name="Rectangle 6"/>
          <p:cNvSpPr>
            <a:spLocks noChangeArrowheads="1"/>
          </p:cNvSpPr>
          <p:nvPr/>
        </p:nvSpPr>
        <p:spPr bwMode="auto">
          <a:xfrm>
            <a:off x="2627784" y="836712"/>
            <a:ext cx="3744416"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ÖRNEK İTİRAZLAR</a:t>
            </a:r>
            <a:endParaRPr lang="tr-TR" sz="2400" b="1" dirty="0" smtClean="0">
              <a:effectLst>
                <a:outerShdw blurRad="38100" dist="38100" dir="2700000" algn="tl">
                  <a:srgbClr val="FFFFFF"/>
                </a:outerShdw>
              </a:effectLst>
              <a:latin typeface="Times New Roman" pitchFamily="18" charset="0"/>
            </a:endParaRPr>
          </a:p>
        </p:txBody>
      </p:sp>
      <p:pic>
        <p:nvPicPr>
          <p:cNvPr id="40962" name="Picture 2" descr="C:\Users\sait.ak\Desktop\4C.jpg"/>
          <p:cNvPicPr>
            <a:picLocks noChangeAspect="1" noChangeArrowheads="1"/>
          </p:cNvPicPr>
          <p:nvPr/>
        </p:nvPicPr>
        <p:blipFill>
          <a:blip r:embed="rId3" cstate="print"/>
          <a:srcRect/>
          <a:stretch>
            <a:fillRect/>
          </a:stretch>
        </p:blipFill>
        <p:spPr bwMode="auto">
          <a:xfrm>
            <a:off x="179512" y="1340768"/>
            <a:ext cx="4104456" cy="5403975"/>
          </a:xfrm>
          <a:prstGeom prst="rect">
            <a:avLst/>
          </a:prstGeom>
          <a:noFill/>
        </p:spPr>
      </p:pic>
      <p:pic>
        <p:nvPicPr>
          <p:cNvPr id="40963" name="Picture 3" descr="C:\Users\sait.ak\Desktop\5C.jpg"/>
          <p:cNvPicPr>
            <a:picLocks noChangeAspect="1" noChangeArrowheads="1"/>
          </p:cNvPicPr>
          <p:nvPr/>
        </p:nvPicPr>
        <p:blipFill>
          <a:blip r:embed="rId4" cstate="print"/>
          <a:srcRect/>
          <a:stretch>
            <a:fillRect/>
          </a:stretch>
        </p:blipFill>
        <p:spPr bwMode="auto">
          <a:xfrm>
            <a:off x="4572000" y="1340767"/>
            <a:ext cx="4104456" cy="5399251"/>
          </a:xfrm>
          <a:prstGeom prst="rect">
            <a:avLst/>
          </a:prstGeom>
          <a:noFill/>
        </p:spPr>
      </p:pic>
    </p:spTree>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251520" y="116632"/>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44408" y="116632"/>
            <a:ext cx="763924" cy="868101"/>
          </a:xfrm>
          <a:prstGeom prst="rect">
            <a:avLst/>
          </a:prstGeom>
          <a:noFill/>
        </p:spPr>
      </p:pic>
      <p:sp>
        <p:nvSpPr>
          <p:cNvPr id="8"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PLANLAMA-İTİRAZ-MECLİS KARAR SÜREÇLERİ</a:t>
            </a:r>
            <a:endParaRPr lang="tr-TR" sz="2400" b="1" dirty="0" smtClean="0">
              <a:effectLst>
                <a:outerShdw blurRad="38100" dist="38100" dir="2700000" algn="tl">
                  <a:srgbClr val="FFFFFF"/>
                </a:outerShdw>
              </a:effectLst>
              <a:latin typeface="Times New Roman" pitchFamily="18" charset="0"/>
            </a:endParaRPr>
          </a:p>
        </p:txBody>
      </p:sp>
      <p:sp>
        <p:nvSpPr>
          <p:cNvPr id="10" name="Rectangle 6"/>
          <p:cNvSpPr>
            <a:spLocks noChangeArrowheads="1"/>
          </p:cNvSpPr>
          <p:nvPr/>
        </p:nvSpPr>
        <p:spPr bwMode="auto">
          <a:xfrm>
            <a:off x="1547664" y="836712"/>
            <a:ext cx="6048672"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İTİRAZLARIN MECLİSE İLETİLMESİ</a:t>
            </a:r>
            <a:endParaRPr lang="tr-TR" sz="2400" b="1" dirty="0" smtClean="0">
              <a:effectLst>
                <a:outerShdw blurRad="38100" dist="38100" dir="2700000" algn="tl">
                  <a:srgbClr val="FFFFFF"/>
                </a:outerShdw>
              </a:effectLst>
              <a:latin typeface="Times New Roman" pitchFamily="18" charset="0"/>
            </a:endParaRPr>
          </a:p>
        </p:txBody>
      </p:sp>
      <p:pic>
        <p:nvPicPr>
          <p:cNvPr id="41987" name="Picture 3" descr="C:\Users\sait.ak\Desktop\1D.jpg"/>
          <p:cNvPicPr>
            <a:picLocks noChangeAspect="1" noChangeArrowheads="1"/>
          </p:cNvPicPr>
          <p:nvPr/>
        </p:nvPicPr>
        <p:blipFill>
          <a:blip r:embed="rId3" cstate="print"/>
          <a:srcRect/>
          <a:stretch>
            <a:fillRect/>
          </a:stretch>
        </p:blipFill>
        <p:spPr bwMode="auto">
          <a:xfrm>
            <a:off x="251520" y="1556792"/>
            <a:ext cx="3672408" cy="4982311"/>
          </a:xfrm>
          <a:prstGeom prst="rect">
            <a:avLst/>
          </a:prstGeom>
          <a:noFill/>
        </p:spPr>
      </p:pic>
      <p:pic>
        <p:nvPicPr>
          <p:cNvPr id="41988" name="Picture 4" descr="C:\Users\sait.ak\Desktop\2D.jpg"/>
          <p:cNvPicPr>
            <a:picLocks noChangeAspect="1" noChangeArrowheads="1"/>
          </p:cNvPicPr>
          <p:nvPr/>
        </p:nvPicPr>
        <p:blipFill>
          <a:blip r:embed="rId4" cstate="print"/>
          <a:srcRect/>
          <a:stretch>
            <a:fillRect/>
          </a:stretch>
        </p:blipFill>
        <p:spPr bwMode="auto">
          <a:xfrm>
            <a:off x="4572000" y="1556792"/>
            <a:ext cx="3657294" cy="4961807"/>
          </a:xfrm>
          <a:prstGeom prst="rect">
            <a:avLst/>
          </a:prstGeom>
          <a:noFill/>
        </p:spPr>
      </p:pic>
    </p:spTree>
  </p:cSld>
  <p:clrMapOvr>
    <a:masterClrMapping/>
  </p:clrMapOvr>
  <p:transition>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251520" y="116632"/>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44408" y="116632"/>
            <a:ext cx="763924" cy="868101"/>
          </a:xfrm>
          <a:prstGeom prst="rect">
            <a:avLst/>
          </a:prstGeom>
          <a:noFill/>
        </p:spPr>
      </p:pic>
      <p:sp>
        <p:nvSpPr>
          <p:cNvPr id="8"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PLANLAMA-İTİRAZ-MECLİS KARAR SÜREÇLERİ</a:t>
            </a:r>
            <a:endParaRPr lang="tr-TR" sz="2400" b="1" dirty="0" smtClean="0">
              <a:effectLst>
                <a:outerShdw blurRad="38100" dist="38100" dir="2700000" algn="tl">
                  <a:srgbClr val="FFFFFF"/>
                </a:outerShdw>
              </a:effectLst>
              <a:latin typeface="Times New Roman" pitchFamily="18" charset="0"/>
            </a:endParaRPr>
          </a:p>
        </p:txBody>
      </p:sp>
      <p:sp>
        <p:nvSpPr>
          <p:cNvPr id="10" name="Rectangle 6"/>
          <p:cNvSpPr>
            <a:spLocks noChangeArrowheads="1"/>
          </p:cNvSpPr>
          <p:nvPr/>
        </p:nvSpPr>
        <p:spPr bwMode="auto">
          <a:xfrm>
            <a:off x="1187624" y="836712"/>
            <a:ext cx="6768752" cy="576064"/>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İTİRAZLARA İLİŞKİN MECLİS KARARLARI</a:t>
            </a:r>
            <a:endParaRPr lang="tr-TR" sz="2400" b="1" dirty="0" smtClean="0">
              <a:effectLst>
                <a:outerShdw blurRad="38100" dist="38100" dir="2700000" algn="tl">
                  <a:srgbClr val="FFFFFF"/>
                </a:outerShdw>
              </a:effectLst>
              <a:latin typeface="Times New Roman" pitchFamily="18" charset="0"/>
            </a:endParaRPr>
          </a:p>
        </p:txBody>
      </p:sp>
      <p:pic>
        <p:nvPicPr>
          <p:cNvPr id="43010" name="Picture 2" descr="C:\Users\sait.ak\Desktop\3D.jpg"/>
          <p:cNvPicPr>
            <a:picLocks noChangeAspect="1" noChangeArrowheads="1"/>
          </p:cNvPicPr>
          <p:nvPr/>
        </p:nvPicPr>
        <p:blipFill>
          <a:blip r:embed="rId3" cstate="print"/>
          <a:srcRect/>
          <a:stretch>
            <a:fillRect/>
          </a:stretch>
        </p:blipFill>
        <p:spPr bwMode="auto">
          <a:xfrm>
            <a:off x="539552" y="1484784"/>
            <a:ext cx="3694188" cy="5011860"/>
          </a:xfrm>
          <a:prstGeom prst="rect">
            <a:avLst/>
          </a:prstGeom>
          <a:noFill/>
        </p:spPr>
      </p:pic>
      <p:pic>
        <p:nvPicPr>
          <p:cNvPr id="43011" name="Picture 3" descr="C:\Users\sait.ak\Desktop\5D.jpg"/>
          <p:cNvPicPr>
            <a:picLocks noChangeAspect="1" noChangeArrowheads="1"/>
          </p:cNvPicPr>
          <p:nvPr/>
        </p:nvPicPr>
        <p:blipFill>
          <a:blip r:embed="rId4" cstate="print"/>
          <a:srcRect/>
          <a:stretch>
            <a:fillRect/>
          </a:stretch>
        </p:blipFill>
        <p:spPr bwMode="auto">
          <a:xfrm>
            <a:off x="5076056" y="1484784"/>
            <a:ext cx="3801311" cy="5157192"/>
          </a:xfrm>
          <a:prstGeom prst="rect">
            <a:avLst/>
          </a:prstGeom>
          <a:noFill/>
        </p:spPr>
      </p:pic>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11" name="Rectangle 6"/>
          <p:cNvSpPr>
            <a:spLocks noChangeArrowheads="1"/>
          </p:cNvSpPr>
          <p:nvPr/>
        </p:nvSpPr>
        <p:spPr bwMode="auto">
          <a:xfrm>
            <a:off x="1403648" y="2060848"/>
            <a:ext cx="6230019" cy="2808312"/>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b"/>
          <a:lstStyle/>
          <a:p>
            <a:pPr algn="ctr">
              <a:lnSpc>
                <a:spcPct val="90000"/>
              </a:lnSpc>
              <a:defRPr/>
            </a:pPr>
            <a:r>
              <a:rPr lang="tr-TR" sz="2800" b="1" dirty="0" smtClean="0">
                <a:effectLst>
                  <a:outerShdw blurRad="38100" dist="38100" dir="2700000" algn="tl">
                    <a:srgbClr val="FFFFFF"/>
                  </a:outerShdw>
                </a:effectLst>
                <a:latin typeface="Times New Roman" pitchFamily="18" charset="0"/>
              </a:rPr>
              <a:t>İMAR KANUNU (1) </a:t>
            </a:r>
          </a:p>
          <a:p>
            <a:pPr algn="ctr">
              <a:lnSpc>
                <a:spcPct val="90000"/>
              </a:lnSpc>
              <a:defRPr/>
            </a:pPr>
            <a:r>
              <a:rPr lang="tr-TR" sz="2800" b="1" dirty="0" smtClean="0">
                <a:effectLst>
                  <a:outerShdw blurRad="38100" dist="38100" dir="2700000" algn="tl">
                    <a:srgbClr val="FFFFFF"/>
                  </a:outerShdw>
                </a:effectLst>
                <a:latin typeface="Times New Roman" pitchFamily="18" charset="0"/>
              </a:rPr>
              <a:t> </a:t>
            </a:r>
          </a:p>
          <a:p>
            <a:pPr algn="ctr">
              <a:lnSpc>
                <a:spcPct val="90000"/>
              </a:lnSpc>
              <a:defRPr/>
            </a:pPr>
            <a:r>
              <a:rPr lang="tr-TR" sz="2800" b="1" dirty="0" smtClean="0">
                <a:effectLst>
                  <a:outerShdw blurRad="38100" dist="38100" dir="2700000" algn="tl">
                    <a:srgbClr val="FFFFFF"/>
                  </a:outerShdw>
                </a:effectLst>
                <a:latin typeface="Times New Roman" pitchFamily="18" charset="0"/>
              </a:rPr>
              <a:t> Kanun Numarası : 3194 </a:t>
            </a:r>
          </a:p>
          <a:p>
            <a:pPr algn="ctr">
              <a:lnSpc>
                <a:spcPct val="90000"/>
              </a:lnSpc>
              <a:defRPr/>
            </a:pPr>
            <a:r>
              <a:rPr lang="tr-TR" sz="2800" b="1" dirty="0" smtClean="0">
                <a:effectLst>
                  <a:outerShdw blurRad="38100" dist="38100" dir="2700000" algn="tl">
                    <a:srgbClr val="FFFFFF"/>
                  </a:outerShdw>
                </a:effectLst>
                <a:latin typeface="Times New Roman" pitchFamily="18" charset="0"/>
              </a:rPr>
              <a:t> Kabul Tarihi : 3/5/1985 </a:t>
            </a:r>
          </a:p>
          <a:p>
            <a:pPr algn="ctr">
              <a:lnSpc>
                <a:spcPct val="90000"/>
              </a:lnSpc>
              <a:defRPr/>
            </a:pPr>
            <a:r>
              <a:rPr lang="tr-TR" sz="2800" b="1" dirty="0" smtClean="0">
                <a:effectLst>
                  <a:outerShdw blurRad="38100" dist="38100" dir="2700000" algn="tl">
                    <a:srgbClr val="FFFFFF"/>
                  </a:outerShdw>
                </a:effectLst>
                <a:latin typeface="Times New Roman" pitchFamily="18" charset="0"/>
              </a:rPr>
              <a:t> </a:t>
            </a:r>
            <a:r>
              <a:rPr lang="tr-TR" sz="2800" b="1" dirty="0" smtClean="0">
                <a:effectLst>
                  <a:outerShdw blurRad="38100" dist="38100" dir="2700000" algn="tl">
                    <a:srgbClr val="FFFFFF"/>
                  </a:outerShdw>
                </a:effectLst>
                <a:latin typeface="Times New Roman" pitchFamily="18" charset="0"/>
              </a:rPr>
              <a:t>Yayımlandığı </a:t>
            </a:r>
            <a:r>
              <a:rPr lang="tr-TR" sz="2800" b="1" dirty="0" smtClean="0">
                <a:effectLst>
                  <a:outerShdw blurRad="38100" dist="38100" dir="2700000" algn="tl">
                    <a:srgbClr val="FFFFFF"/>
                  </a:outerShdw>
                </a:effectLst>
                <a:latin typeface="Times New Roman" pitchFamily="18" charset="0"/>
              </a:rPr>
              <a:t>R. Gazete : </a:t>
            </a:r>
            <a:endParaRPr lang="tr-TR" sz="2800" b="1" dirty="0" smtClean="0">
              <a:effectLst>
                <a:outerShdw blurRad="38100" dist="38100" dir="2700000" algn="tl">
                  <a:srgbClr val="FFFFFF"/>
                </a:outerShdw>
              </a:effectLst>
              <a:latin typeface="Times New Roman" pitchFamily="18" charset="0"/>
            </a:endParaRPr>
          </a:p>
          <a:p>
            <a:pPr algn="ctr">
              <a:lnSpc>
                <a:spcPct val="90000"/>
              </a:lnSpc>
              <a:defRPr/>
            </a:pPr>
            <a:r>
              <a:rPr lang="tr-TR" sz="2800" b="1" dirty="0" smtClean="0">
                <a:effectLst>
                  <a:outerShdw blurRad="38100" dist="38100" dir="2700000" algn="tl">
                    <a:srgbClr val="FFFFFF"/>
                  </a:outerShdw>
                </a:effectLst>
                <a:latin typeface="Times New Roman" pitchFamily="18" charset="0"/>
              </a:rPr>
              <a:t>Tarih </a:t>
            </a:r>
            <a:r>
              <a:rPr lang="tr-TR" sz="2800" b="1" dirty="0" smtClean="0">
                <a:effectLst>
                  <a:outerShdw blurRad="38100" dist="38100" dir="2700000" algn="tl">
                    <a:srgbClr val="FFFFFF"/>
                  </a:outerShdw>
                </a:effectLst>
                <a:latin typeface="Times New Roman" pitchFamily="18" charset="0"/>
              </a:rPr>
              <a:t>: 9/5/1985 Sayı : 18749</a:t>
            </a:r>
            <a:endParaRPr lang="tr-TR" sz="2800" b="1" dirty="0">
              <a:effectLst>
                <a:outerShdw blurRad="38100" dist="38100" dir="2700000" algn="tl">
                  <a:srgbClr val="FFFFFF"/>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251520" y="116632"/>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44408" y="116632"/>
            <a:ext cx="763924" cy="868101"/>
          </a:xfrm>
          <a:prstGeom prst="rect">
            <a:avLst/>
          </a:prstGeom>
          <a:noFill/>
        </p:spPr>
      </p:pic>
      <p:sp>
        <p:nvSpPr>
          <p:cNvPr id="8"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PLANLAMA-İTİRAZ-MECLİS KARAR SÜREÇLERİ</a:t>
            </a:r>
            <a:endParaRPr lang="tr-TR" sz="2400" b="1" dirty="0" smtClean="0">
              <a:effectLst>
                <a:outerShdw blurRad="38100" dist="38100" dir="2700000" algn="tl">
                  <a:srgbClr val="FFFFFF"/>
                </a:outerShdw>
              </a:effectLst>
              <a:latin typeface="Times New Roman" pitchFamily="18" charset="0"/>
            </a:endParaRPr>
          </a:p>
        </p:txBody>
      </p:sp>
      <p:sp>
        <p:nvSpPr>
          <p:cNvPr id="10" name="Rectangle 6"/>
          <p:cNvSpPr>
            <a:spLocks noChangeArrowheads="1"/>
          </p:cNvSpPr>
          <p:nvPr/>
        </p:nvSpPr>
        <p:spPr bwMode="auto">
          <a:xfrm>
            <a:off x="1187624" y="836712"/>
            <a:ext cx="6768752" cy="576064"/>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İTİRAZLARA İLİŞKİN MECLİS KARARLARI</a:t>
            </a:r>
            <a:endParaRPr lang="tr-TR" sz="2400" b="1" dirty="0" smtClean="0">
              <a:effectLst>
                <a:outerShdw blurRad="38100" dist="38100" dir="2700000" algn="tl">
                  <a:srgbClr val="FFFFFF"/>
                </a:outerShdw>
              </a:effectLst>
              <a:latin typeface="Times New Roman" pitchFamily="18" charset="0"/>
            </a:endParaRPr>
          </a:p>
        </p:txBody>
      </p:sp>
      <p:pic>
        <p:nvPicPr>
          <p:cNvPr id="44034" name="Picture 2" descr="D:\MSA\ŞPM\HADIMKÖY-YEŞİLBAYIR\HADIMKÖY_MSAYapılanlar\3.KÖPRÜ_TADİLAT\KPR.jpg"/>
          <p:cNvPicPr>
            <a:picLocks noChangeAspect="1" noChangeArrowheads="1"/>
          </p:cNvPicPr>
          <p:nvPr/>
        </p:nvPicPr>
        <p:blipFill>
          <a:blip r:embed="rId3" cstate="print"/>
          <a:srcRect/>
          <a:stretch>
            <a:fillRect/>
          </a:stretch>
        </p:blipFill>
        <p:spPr bwMode="auto">
          <a:xfrm>
            <a:off x="179512" y="729974"/>
            <a:ext cx="8676456" cy="6128026"/>
          </a:xfrm>
          <a:prstGeom prst="rect">
            <a:avLst/>
          </a:prstGeom>
          <a:noFill/>
        </p:spPr>
      </p:pic>
      <p:pic>
        <p:nvPicPr>
          <p:cNvPr id="44035" name="Picture 3" descr="C:\Users\sait.ak\Desktop\6D.jpg"/>
          <p:cNvPicPr>
            <a:picLocks noChangeAspect="1" noChangeArrowheads="1"/>
          </p:cNvPicPr>
          <p:nvPr/>
        </p:nvPicPr>
        <p:blipFill>
          <a:blip r:embed="rId4" cstate="print"/>
          <a:srcRect/>
          <a:stretch>
            <a:fillRect/>
          </a:stretch>
        </p:blipFill>
        <p:spPr bwMode="auto">
          <a:xfrm>
            <a:off x="539552" y="2492896"/>
            <a:ext cx="6757929" cy="3672408"/>
          </a:xfrm>
          <a:prstGeom prst="rect">
            <a:avLst/>
          </a:prstGeom>
          <a:solidFill>
            <a:schemeClr val="accent1"/>
          </a:solidFill>
          <a:ln w="41275">
            <a:solidFill>
              <a:schemeClr val="accent1">
                <a:shade val="50000"/>
              </a:schemeClr>
            </a:solidFill>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dissolve">
                                      <p:cBhvr>
                                        <p:cTn id="7"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251520" y="116632"/>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44408" y="116632"/>
            <a:ext cx="763924" cy="868101"/>
          </a:xfrm>
          <a:prstGeom prst="rect">
            <a:avLst/>
          </a:prstGeom>
          <a:noFill/>
        </p:spPr>
      </p:pic>
      <p:sp>
        <p:nvSpPr>
          <p:cNvPr id="8" name="Rectangle 6"/>
          <p:cNvSpPr>
            <a:spLocks noChangeArrowheads="1"/>
          </p:cNvSpPr>
          <p:nvPr/>
        </p:nvSpPr>
        <p:spPr bwMode="auto">
          <a:xfrm>
            <a:off x="1187624" y="116632"/>
            <a:ext cx="6747792" cy="720079"/>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PLANLAMA-İTİRAZ-MECLİS KARAR SÜREÇLERİ</a:t>
            </a:r>
            <a:endParaRPr lang="tr-TR" sz="2400" b="1" dirty="0" smtClean="0">
              <a:effectLst>
                <a:outerShdw blurRad="38100" dist="38100" dir="2700000" algn="tl">
                  <a:srgbClr val="FFFFFF"/>
                </a:outerShdw>
              </a:effectLst>
              <a:latin typeface="Times New Roman" pitchFamily="18" charset="0"/>
            </a:endParaRPr>
          </a:p>
        </p:txBody>
      </p:sp>
      <p:sp>
        <p:nvSpPr>
          <p:cNvPr id="10" name="Rectangle 6"/>
          <p:cNvSpPr>
            <a:spLocks noChangeArrowheads="1"/>
          </p:cNvSpPr>
          <p:nvPr/>
        </p:nvSpPr>
        <p:spPr bwMode="auto">
          <a:xfrm>
            <a:off x="467544" y="1268760"/>
            <a:ext cx="3744416"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BAŞKANLIK OLURU</a:t>
            </a:r>
            <a:endParaRPr lang="tr-TR" sz="2400" b="1" dirty="0" smtClean="0">
              <a:effectLst>
                <a:outerShdw blurRad="38100" dist="38100" dir="2700000" algn="tl">
                  <a:srgbClr val="FFFFFF"/>
                </a:outerShdw>
              </a:effectLst>
              <a:latin typeface="Times New Roman" pitchFamily="18" charset="0"/>
            </a:endParaRPr>
          </a:p>
        </p:txBody>
      </p:sp>
      <p:sp>
        <p:nvSpPr>
          <p:cNvPr id="6" name="Rectangle 6"/>
          <p:cNvSpPr>
            <a:spLocks noChangeArrowheads="1"/>
          </p:cNvSpPr>
          <p:nvPr/>
        </p:nvSpPr>
        <p:spPr bwMode="auto">
          <a:xfrm>
            <a:off x="467544" y="4149080"/>
            <a:ext cx="3744416"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 ASKI SÜRECİ</a:t>
            </a:r>
            <a:endParaRPr lang="tr-TR" sz="2400" b="1" dirty="0" smtClean="0">
              <a:effectLst>
                <a:outerShdw blurRad="38100" dist="38100" dir="2700000" algn="tl">
                  <a:srgbClr val="FFFFFF"/>
                </a:outerShdw>
              </a:effectLst>
              <a:latin typeface="Times New Roman" pitchFamily="18" charset="0"/>
            </a:endParaRPr>
          </a:p>
        </p:txBody>
      </p:sp>
      <p:sp>
        <p:nvSpPr>
          <p:cNvPr id="11" name="Rectangle 6"/>
          <p:cNvSpPr>
            <a:spLocks noChangeArrowheads="1"/>
          </p:cNvSpPr>
          <p:nvPr/>
        </p:nvSpPr>
        <p:spPr bwMode="auto">
          <a:xfrm>
            <a:off x="467544" y="1844824"/>
            <a:ext cx="3744416"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KURUM GÖRÜŞLERİ</a:t>
            </a:r>
            <a:endParaRPr lang="tr-TR" sz="2400" b="1" dirty="0" smtClean="0">
              <a:effectLst>
                <a:outerShdw blurRad="38100" dist="38100" dir="2700000" algn="tl">
                  <a:srgbClr val="FFFFFF"/>
                </a:outerShdw>
              </a:effectLst>
              <a:latin typeface="Times New Roman" pitchFamily="18" charset="0"/>
            </a:endParaRPr>
          </a:p>
        </p:txBody>
      </p:sp>
      <p:sp>
        <p:nvSpPr>
          <p:cNvPr id="12" name="Rectangle 6"/>
          <p:cNvSpPr>
            <a:spLocks noChangeArrowheads="1"/>
          </p:cNvSpPr>
          <p:nvPr/>
        </p:nvSpPr>
        <p:spPr bwMode="auto">
          <a:xfrm>
            <a:off x="467544" y="2420888"/>
            <a:ext cx="3744416"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 TEKLİFİ</a:t>
            </a:r>
            <a:endParaRPr lang="tr-TR" sz="2400" b="1" dirty="0" smtClean="0">
              <a:effectLst>
                <a:outerShdw blurRad="38100" dist="38100" dir="2700000" algn="tl">
                  <a:srgbClr val="FFFFFF"/>
                </a:outerShdw>
              </a:effectLst>
              <a:latin typeface="Times New Roman" pitchFamily="18" charset="0"/>
            </a:endParaRPr>
          </a:p>
        </p:txBody>
      </p:sp>
      <p:sp>
        <p:nvSpPr>
          <p:cNvPr id="13" name="Rectangle 6"/>
          <p:cNvSpPr>
            <a:spLocks noChangeArrowheads="1"/>
          </p:cNvSpPr>
          <p:nvPr/>
        </p:nvSpPr>
        <p:spPr bwMode="auto">
          <a:xfrm>
            <a:off x="467544" y="3573016"/>
            <a:ext cx="3744416"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MECLİS KARARI</a:t>
            </a:r>
            <a:endParaRPr lang="tr-TR" sz="2400" b="1" dirty="0" smtClean="0">
              <a:effectLst>
                <a:outerShdw blurRad="38100" dist="38100" dir="2700000" algn="tl">
                  <a:srgbClr val="FFFFFF"/>
                </a:outerShdw>
              </a:effectLst>
              <a:latin typeface="Times New Roman" pitchFamily="18" charset="0"/>
            </a:endParaRPr>
          </a:p>
        </p:txBody>
      </p:sp>
      <p:sp>
        <p:nvSpPr>
          <p:cNvPr id="14" name="Rectangle 6"/>
          <p:cNvSpPr>
            <a:spLocks noChangeArrowheads="1"/>
          </p:cNvSpPr>
          <p:nvPr/>
        </p:nvSpPr>
        <p:spPr bwMode="auto">
          <a:xfrm>
            <a:off x="467544" y="4797152"/>
            <a:ext cx="3744416"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PLANA İTİRAZLAR</a:t>
            </a:r>
            <a:endParaRPr lang="tr-TR" sz="2400" b="1" dirty="0" smtClean="0">
              <a:effectLst>
                <a:outerShdw blurRad="38100" dist="38100" dir="2700000" algn="tl">
                  <a:srgbClr val="FFFFFF"/>
                </a:outerShdw>
              </a:effectLst>
              <a:latin typeface="Times New Roman" pitchFamily="18" charset="0"/>
            </a:endParaRPr>
          </a:p>
        </p:txBody>
      </p:sp>
      <p:sp>
        <p:nvSpPr>
          <p:cNvPr id="15" name="Rectangle 6"/>
          <p:cNvSpPr>
            <a:spLocks noChangeArrowheads="1"/>
          </p:cNvSpPr>
          <p:nvPr/>
        </p:nvSpPr>
        <p:spPr bwMode="auto">
          <a:xfrm>
            <a:off x="467544" y="5517232"/>
            <a:ext cx="3744416" cy="720080"/>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İTİRAZLARIN MECLİSE İLETİLMESİ</a:t>
            </a:r>
            <a:endParaRPr lang="tr-TR" sz="2400" b="1" dirty="0" smtClean="0">
              <a:effectLst>
                <a:outerShdw blurRad="38100" dist="38100" dir="2700000" algn="tl">
                  <a:srgbClr val="FFFFFF"/>
                </a:outerShdw>
              </a:effectLst>
              <a:latin typeface="Times New Roman" pitchFamily="18" charset="0"/>
            </a:endParaRPr>
          </a:p>
        </p:txBody>
      </p:sp>
      <p:sp>
        <p:nvSpPr>
          <p:cNvPr id="16" name="Rectangle 6"/>
          <p:cNvSpPr>
            <a:spLocks noChangeArrowheads="1"/>
          </p:cNvSpPr>
          <p:nvPr/>
        </p:nvSpPr>
        <p:spPr bwMode="auto">
          <a:xfrm>
            <a:off x="4932040" y="1268760"/>
            <a:ext cx="3744416"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KOMİSYON GÖRÜŞÜ</a:t>
            </a:r>
            <a:endParaRPr lang="tr-TR" sz="2400" b="1" dirty="0" smtClean="0">
              <a:effectLst>
                <a:outerShdw blurRad="38100" dist="38100" dir="2700000" algn="tl">
                  <a:srgbClr val="FFFFFF"/>
                </a:outerShdw>
              </a:effectLst>
              <a:latin typeface="Times New Roman" pitchFamily="18" charset="0"/>
            </a:endParaRPr>
          </a:p>
        </p:txBody>
      </p:sp>
      <p:sp>
        <p:nvSpPr>
          <p:cNvPr id="17" name="Rectangle 6"/>
          <p:cNvSpPr>
            <a:spLocks noChangeArrowheads="1"/>
          </p:cNvSpPr>
          <p:nvPr/>
        </p:nvSpPr>
        <p:spPr bwMode="auto">
          <a:xfrm>
            <a:off x="4932040" y="1844824"/>
            <a:ext cx="3744416"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MECLİS KARARI</a:t>
            </a:r>
            <a:endParaRPr lang="tr-TR" sz="2400" b="1" dirty="0" smtClean="0">
              <a:effectLst>
                <a:outerShdw blurRad="38100" dist="38100" dir="2700000" algn="tl">
                  <a:srgbClr val="FFFFFF"/>
                </a:outerShdw>
              </a:effectLst>
              <a:latin typeface="Times New Roman" pitchFamily="18" charset="0"/>
            </a:endParaRPr>
          </a:p>
        </p:txBody>
      </p:sp>
      <p:sp>
        <p:nvSpPr>
          <p:cNvPr id="18" name="Rectangle 6"/>
          <p:cNvSpPr>
            <a:spLocks noChangeArrowheads="1"/>
          </p:cNvSpPr>
          <p:nvPr/>
        </p:nvSpPr>
        <p:spPr bwMode="auto">
          <a:xfrm>
            <a:off x="467544" y="2996952"/>
            <a:ext cx="3744416" cy="43204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KOMİSYON GÖRÜŞÜ</a:t>
            </a:r>
            <a:endParaRPr lang="tr-TR" sz="2400" b="1" dirty="0" smtClean="0">
              <a:effectLst>
                <a:outerShdw blurRad="38100" dist="38100" dir="2700000" algn="tl">
                  <a:srgbClr val="FFFFFF"/>
                </a:outerShdw>
              </a:effectLst>
              <a:latin typeface="Times New Roman" pitchFamily="18" charset="0"/>
            </a:endParaRPr>
          </a:p>
        </p:txBody>
      </p:sp>
      <p:sp>
        <p:nvSpPr>
          <p:cNvPr id="19" name="Rectangle 6"/>
          <p:cNvSpPr>
            <a:spLocks noChangeArrowheads="1"/>
          </p:cNvSpPr>
          <p:nvPr/>
        </p:nvSpPr>
        <p:spPr bwMode="auto">
          <a:xfrm>
            <a:off x="4932040" y="3861048"/>
            <a:ext cx="3744416" cy="1728192"/>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MECLİS KARARI İLE YAPILAN DEĞİŞKLİKLERİN PLANA İŞLENİP ASKIYA ÇIKARILMASI</a:t>
            </a:r>
            <a:endParaRPr lang="tr-TR" sz="2400" b="1" dirty="0" smtClean="0">
              <a:effectLst>
                <a:outerShdw blurRad="38100" dist="38100" dir="2700000" algn="tl">
                  <a:srgbClr val="FFFFFF"/>
                </a:outerShdw>
              </a:effectLst>
              <a:latin typeface="Times New Roman" pitchFamily="18" charset="0"/>
            </a:endParaRPr>
          </a:p>
        </p:txBody>
      </p:sp>
      <p:sp>
        <p:nvSpPr>
          <p:cNvPr id="20" name="Rectangle 6"/>
          <p:cNvSpPr>
            <a:spLocks noChangeArrowheads="1"/>
          </p:cNvSpPr>
          <p:nvPr/>
        </p:nvSpPr>
        <p:spPr bwMode="auto">
          <a:xfrm>
            <a:off x="4932040" y="2492896"/>
            <a:ext cx="3744416" cy="1152128"/>
          </a:xfrm>
          <a:prstGeom prst="rect">
            <a:avLst/>
          </a:prstGeom>
          <a:gradFill rotWithShape="1">
            <a:gsLst>
              <a:gs pos="0">
                <a:srgbClr val="FFFF00"/>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İTİRAZ SAHİPLERİNE MECLİS KARARININ BİLDİRİLMESİ</a:t>
            </a:r>
            <a:endParaRPr lang="tr-TR" sz="2400" b="1" dirty="0" smtClean="0">
              <a:effectLst>
                <a:outerShdw blurRad="38100" dist="38100" dir="2700000" algn="tl">
                  <a:srgbClr val="FFFFFF"/>
                </a:outerShdw>
              </a:effectLst>
              <a:latin typeface="Times New Roman" pitchFamily="18" charset="0"/>
            </a:endParaRPr>
          </a:p>
        </p:txBody>
      </p:sp>
      <p:sp>
        <p:nvSpPr>
          <p:cNvPr id="21" name="20 Aşağı Ok"/>
          <p:cNvSpPr/>
          <p:nvPr/>
        </p:nvSpPr>
        <p:spPr>
          <a:xfrm>
            <a:off x="1979712" y="1628800"/>
            <a:ext cx="576064" cy="288032"/>
          </a:xfrm>
          <a:prstGeom prst="downArrow">
            <a:avLst/>
          </a:prstGeom>
          <a:gradFill>
            <a:gsLst>
              <a:gs pos="0">
                <a:schemeClr val="tx2">
                  <a:lumMod val="75000"/>
                </a:schemeClr>
              </a:gs>
              <a:gs pos="100000">
                <a:schemeClr val="accent1">
                  <a:gamma/>
                  <a:shade val="46275"/>
                  <a:invGamma/>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21 Aşağı Ok"/>
          <p:cNvSpPr/>
          <p:nvPr/>
        </p:nvSpPr>
        <p:spPr>
          <a:xfrm>
            <a:off x="1979712" y="3356992"/>
            <a:ext cx="576064" cy="288032"/>
          </a:xfrm>
          <a:prstGeom prst="downArrow">
            <a:avLst/>
          </a:prstGeom>
          <a:gradFill>
            <a:gsLst>
              <a:gs pos="0">
                <a:schemeClr val="tx2">
                  <a:lumMod val="75000"/>
                </a:schemeClr>
              </a:gs>
              <a:gs pos="100000">
                <a:schemeClr val="accent1">
                  <a:gamma/>
                  <a:shade val="46275"/>
                  <a:invGamma/>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22 Aşağı Ok"/>
          <p:cNvSpPr/>
          <p:nvPr/>
        </p:nvSpPr>
        <p:spPr>
          <a:xfrm>
            <a:off x="1979712" y="3933056"/>
            <a:ext cx="576064" cy="288032"/>
          </a:xfrm>
          <a:prstGeom prst="downArrow">
            <a:avLst/>
          </a:prstGeom>
          <a:gradFill>
            <a:gsLst>
              <a:gs pos="0">
                <a:schemeClr val="tx2">
                  <a:lumMod val="75000"/>
                </a:schemeClr>
              </a:gs>
              <a:gs pos="100000">
                <a:schemeClr val="accent1">
                  <a:gamma/>
                  <a:shade val="46275"/>
                  <a:invGamma/>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23 Aşağı Ok"/>
          <p:cNvSpPr/>
          <p:nvPr/>
        </p:nvSpPr>
        <p:spPr>
          <a:xfrm>
            <a:off x="1979712" y="4581128"/>
            <a:ext cx="576064" cy="288032"/>
          </a:xfrm>
          <a:prstGeom prst="downArrow">
            <a:avLst/>
          </a:prstGeom>
          <a:gradFill>
            <a:gsLst>
              <a:gs pos="0">
                <a:schemeClr val="tx2">
                  <a:lumMod val="75000"/>
                </a:schemeClr>
              </a:gs>
              <a:gs pos="100000">
                <a:schemeClr val="accent1">
                  <a:gamma/>
                  <a:shade val="46275"/>
                  <a:invGamma/>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24 Aşağı Ok"/>
          <p:cNvSpPr/>
          <p:nvPr/>
        </p:nvSpPr>
        <p:spPr>
          <a:xfrm>
            <a:off x="1979712" y="5229200"/>
            <a:ext cx="576064" cy="288032"/>
          </a:xfrm>
          <a:prstGeom prst="downArrow">
            <a:avLst/>
          </a:prstGeom>
          <a:gradFill>
            <a:gsLst>
              <a:gs pos="0">
                <a:schemeClr val="tx2">
                  <a:lumMod val="75000"/>
                </a:schemeClr>
              </a:gs>
              <a:gs pos="100000">
                <a:schemeClr val="accent1">
                  <a:gamma/>
                  <a:shade val="46275"/>
                  <a:invGamma/>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25 Aşağı Ok"/>
          <p:cNvSpPr/>
          <p:nvPr/>
        </p:nvSpPr>
        <p:spPr>
          <a:xfrm>
            <a:off x="1979712" y="2204864"/>
            <a:ext cx="576064" cy="288032"/>
          </a:xfrm>
          <a:prstGeom prst="downArrow">
            <a:avLst/>
          </a:prstGeom>
          <a:gradFill>
            <a:gsLst>
              <a:gs pos="0">
                <a:schemeClr val="tx2">
                  <a:lumMod val="75000"/>
                </a:schemeClr>
              </a:gs>
              <a:gs pos="100000">
                <a:schemeClr val="accent1">
                  <a:gamma/>
                  <a:shade val="46275"/>
                  <a:invGamma/>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26 Aşağı Ok"/>
          <p:cNvSpPr/>
          <p:nvPr/>
        </p:nvSpPr>
        <p:spPr>
          <a:xfrm>
            <a:off x="1979712" y="2780928"/>
            <a:ext cx="576064" cy="288032"/>
          </a:xfrm>
          <a:prstGeom prst="downArrow">
            <a:avLst/>
          </a:prstGeom>
          <a:gradFill>
            <a:gsLst>
              <a:gs pos="0">
                <a:schemeClr val="tx2">
                  <a:lumMod val="75000"/>
                </a:schemeClr>
              </a:gs>
              <a:gs pos="100000">
                <a:schemeClr val="accent1">
                  <a:gamma/>
                  <a:shade val="46275"/>
                  <a:invGamma/>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27 Aşağı Ok"/>
          <p:cNvSpPr/>
          <p:nvPr/>
        </p:nvSpPr>
        <p:spPr>
          <a:xfrm>
            <a:off x="6516216" y="1628800"/>
            <a:ext cx="576064" cy="288032"/>
          </a:xfrm>
          <a:prstGeom prst="downArrow">
            <a:avLst/>
          </a:prstGeom>
          <a:gradFill>
            <a:gsLst>
              <a:gs pos="0">
                <a:schemeClr val="tx2">
                  <a:lumMod val="75000"/>
                </a:schemeClr>
              </a:gs>
              <a:gs pos="100000">
                <a:schemeClr val="accent1">
                  <a:gamma/>
                  <a:shade val="46275"/>
                  <a:invGamma/>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28 Aşağı Ok"/>
          <p:cNvSpPr/>
          <p:nvPr/>
        </p:nvSpPr>
        <p:spPr>
          <a:xfrm>
            <a:off x="6516216" y="2276872"/>
            <a:ext cx="576064" cy="288032"/>
          </a:xfrm>
          <a:prstGeom prst="downArrow">
            <a:avLst/>
          </a:prstGeom>
          <a:gradFill>
            <a:gsLst>
              <a:gs pos="0">
                <a:schemeClr val="tx2">
                  <a:lumMod val="75000"/>
                </a:schemeClr>
              </a:gs>
              <a:gs pos="100000">
                <a:schemeClr val="accent1">
                  <a:gamma/>
                  <a:shade val="46275"/>
                  <a:invGamma/>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29 Aşağı Ok"/>
          <p:cNvSpPr/>
          <p:nvPr/>
        </p:nvSpPr>
        <p:spPr>
          <a:xfrm>
            <a:off x="6516216" y="3573016"/>
            <a:ext cx="576064" cy="288032"/>
          </a:xfrm>
          <a:prstGeom prst="downArrow">
            <a:avLst/>
          </a:prstGeom>
          <a:gradFill>
            <a:gsLst>
              <a:gs pos="0">
                <a:schemeClr val="tx2">
                  <a:lumMod val="75000"/>
                </a:schemeClr>
              </a:gs>
              <a:gs pos="100000">
                <a:schemeClr val="accent1">
                  <a:gamma/>
                  <a:shade val="46275"/>
                  <a:invGamma/>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heckerboard(across)">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heckerboard(across)">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heckerboard(across)">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dissolv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dissolv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ssolv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dissolv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checkerboard(across)">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checkerboard(across)">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checkerboard(across)">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dissolve">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checkerboard(across)">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dissolve">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dissolve">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ntr" presetSubtype="10" fill="hold" grpId="0" nodeType="click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checkerboard(across)">
                                      <p:cBhvr>
                                        <p:cTn id="1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628800"/>
            <a:ext cx="8604448" cy="4832092"/>
          </a:xfrm>
          <a:prstGeom prst="rect">
            <a:avLst/>
          </a:prstGeom>
          <a:noFill/>
        </p:spPr>
        <p:txBody>
          <a:bodyPr wrap="square">
            <a:spAutoFit/>
          </a:bodyPr>
          <a:lstStyle/>
          <a:p>
            <a:endParaRPr lang="tr-TR" sz="1600" b="1" dirty="0">
              <a:effectLst>
                <a:outerShdw blurRad="38100" dist="38100" dir="2700000" algn="tl">
                  <a:srgbClr val="000000">
                    <a:alpha val="43137"/>
                  </a:srgbClr>
                </a:outerShdw>
              </a:effectLst>
            </a:endParaRPr>
          </a:p>
          <a:p>
            <a:r>
              <a:rPr lang="tr-TR" sz="1600" b="1" dirty="0" smtClean="0">
                <a:effectLst>
                  <a:outerShdw blurRad="38100" dist="38100" dir="2700000" algn="tl">
                    <a:srgbClr val="000000">
                      <a:alpha val="43137"/>
                    </a:srgbClr>
                  </a:outerShdw>
                </a:effectLst>
              </a:rPr>
              <a:t>VATANDAŞLARIN EN FAZLA ŞİKAYETÇİ OLDUĞU KONULAR;</a:t>
            </a:r>
          </a:p>
          <a:p>
            <a:endParaRPr lang="tr-TR" sz="1600" b="1" dirty="0" smtClean="0">
              <a:effectLst>
                <a:outerShdw blurRad="38100" dist="38100" dir="2700000" algn="tl">
                  <a:srgbClr val="000000">
                    <a:alpha val="43137"/>
                  </a:srgbClr>
                </a:outerShdw>
              </a:effectLst>
            </a:endParaRPr>
          </a:p>
          <a:p>
            <a:pPr>
              <a:buFont typeface="Wingdings" pitchFamily="2" charset="2"/>
              <a:buChar char="Ø"/>
            </a:pPr>
            <a:endParaRPr lang="tr-TR" sz="1600" b="1" dirty="0">
              <a:effectLst>
                <a:outerShdw blurRad="38100" dist="38100" dir="2700000" algn="tl">
                  <a:srgbClr val="000000">
                    <a:alpha val="43137"/>
                  </a:srgbClr>
                </a:outerShdw>
              </a:effectLst>
            </a:endParaRPr>
          </a:p>
          <a:p>
            <a:pPr marL="171450" indent="-171450">
              <a:buFont typeface="Wingdings" pitchFamily="2" charset="2"/>
              <a:buChar char="Ø"/>
            </a:pPr>
            <a:r>
              <a:rPr lang="tr-TR" sz="1600" b="1" dirty="0" smtClean="0">
                <a:effectLst>
                  <a:outerShdw blurRad="38100" dist="38100" dir="2700000" algn="tl">
                    <a:srgbClr val="000000">
                      <a:alpha val="43137"/>
                    </a:srgbClr>
                  </a:outerShdw>
                </a:effectLst>
              </a:rPr>
              <a:t>En fazla şikayetçi olunan konuların başında; İletişim imkanlarının bu kadar artmasına rağmen Askıya çıkan Planlardan haberdar olunamaması,</a:t>
            </a:r>
          </a:p>
          <a:p>
            <a:pPr marL="171450" indent="-171450">
              <a:buFont typeface="Wingdings" pitchFamily="2" charset="2"/>
              <a:buChar char="Ø"/>
            </a:pPr>
            <a:endParaRPr lang="tr-TR" sz="1600" b="1" dirty="0" smtClean="0">
              <a:effectLst>
                <a:outerShdw blurRad="38100" dist="38100" dir="2700000" algn="tl">
                  <a:srgbClr val="000000">
                    <a:alpha val="43137"/>
                  </a:srgbClr>
                </a:outerShdw>
              </a:effectLst>
            </a:endParaRPr>
          </a:p>
          <a:p>
            <a:pPr marL="171450" indent="-171450">
              <a:buFont typeface="Wingdings" pitchFamily="2" charset="2"/>
              <a:buChar char="Ø"/>
            </a:pPr>
            <a:r>
              <a:rPr lang="tr-TR" sz="1600" b="1" dirty="0" smtClean="0">
                <a:effectLst>
                  <a:outerShdw blurRad="38100" dist="38100" dir="2700000" algn="tl">
                    <a:srgbClr val="000000">
                      <a:alpha val="43137"/>
                    </a:srgbClr>
                  </a:outerShdw>
                </a:effectLst>
              </a:rPr>
              <a:t>Belediyelerin planları duyurma konusunda yetersiz olması,</a:t>
            </a:r>
            <a:endParaRPr lang="tr-TR" sz="1600" b="1" dirty="0" smtClean="0">
              <a:effectLst>
                <a:outerShdw blurRad="38100" dist="38100" dir="2700000" algn="tl">
                  <a:srgbClr val="000000">
                    <a:alpha val="43137"/>
                  </a:srgbClr>
                </a:outerShdw>
              </a:effectLst>
            </a:endParaRPr>
          </a:p>
          <a:p>
            <a:pPr>
              <a:buFont typeface="Wingdings" pitchFamily="2" charset="2"/>
              <a:buChar char="Ø"/>
            </a:pPr>
            <a:endParaRPr lang="tr-TR" sz="1600" b="1" dirty="0">
              <a:effectLst>
                <a:outerShdw blurRad="38100" dist="38100" dir="2700000" algn="tl">
                  <a:srgbClr val="000000">
                    <a:alpha val="43137"/>
                  </a:srgbClr>
                </a:outerShdw>
              </a:effectLst>
            </a:endParaRPr>
          </a:p>
          <a:p>
            <a:pPr marL="171450" indent="-171450">
              <a:buFont typeface="Wingdings" pitchFamily="2" charset="2"/>
              <a:buChar char="Ø"/>
            </a:pPr>
            <a:r>
              <a:rPr lang="tr-TR" sz="1600" b="1" dirty="0" smtClean="0">
                <a:effectLst>
                  <a:outerShdw blurRad="38100" dist="38100" dir="2700000" algn="tl">
                    <a:srgbClr val="000000">
                      <a:alpha val="43137"/>
                    </a:srgbClr>
                  </a:outerShdw>
                </a:effectLst>
              </a:rPr>
              <a:t>İ</a:t>
            </a:r>
            <a:r>
              <a:rPr lang="tr-TR" sz="1600" b="1" dirty="0" smtClean="0">
                <a:effectLst>
                  <a:outerShdw blurRad="38100" dist="38100" dir="2700000" algn="tl">
                    <a:srgbClr val="000000">
                      <a:alpha val="43137"/>
                    </a:srgbClr>
                  </a:outerShdw>
                </a:effectLst>
              </a:rPr>
              <a:t>tirazların değerlendirilerek Karara bağlanma sürecinin uzun sürmesi,</a:t>
            </a:r>
          </a:p>
          <a:p>
            <a:pPr>
              <a:buFont typeface="Wingdings" pitchFamily="2" charset="2"/>
              <a:buChar char="Ø"/>
            </a:pPr>
            <a:endParaRPr lang="tr-TR" sz="1600" b="1" dirty="0" smtClean="0">
              <a:effectLst>
                <a:outerShdw blurRad="38100" dist="38100" dir="2700000" algn="tl">
                  <a:srgbClr val="000000">
                    <a:alpha val="43137"/>
                  </a:srgbClr>
                </a:outerShdw>
              </a:effectLst>
            </a:endParaRPr>
          </a:p>
          <a:p>
            <a:pPr marL="171450" indent="-171450">
              <a:buFont typeface="Wingdings" pitchFamily="2" charset="2"/>
              <a:buChar char="Ø"/>
            </a:pPr>
            <a:r>
              <a:rPr lang="tr-TR" sz="1600" b="1" dirty="0" smtClean="0">
                <a:effectLst>
                  <a:outerShdw blurRad="38100" dist="38100" dir="2700000" algn="tl">
                    <a:srgbClr val="000000">
                      <a:alpha val="43137"/>
                    </a:srgbClr>
                  </a:outerShdw>
                </a:effectLst>
              </a:rPr>
              <a:t>İtirazların genelde kabul edilmemesi,</a:t>
            </a:r>
          </a:p>
          <a:p>
            <a:pPr marL="171450" indent="-171450">
              <a:buFont typeface="Wingdings" pitchFamily="2" charset="2"/>
              <a:buChar char="Ø"/>
            </a:pPr>
            <a:endParaRPr lang="tr-TR" sz="1600" b="1" dirty="0" smtClean="0">
              <a:effectLst>
                <a:outerShdw blurRad="38100" dist="38100" dir="2700000" algn="tl">
                  <a:srgbClr val="000000">
                    <a:alpha val="43137"/>
                  </a:srgbClr>
                </a:outerShdw>
              </a:effectLst>
            </a:endParaRPr>
          </a:p>
          <a:p>
            <a:pPr marL="171450" indent="-171450">
              <a:buFont typeface="Wingdings" pitchFamily="2" charset="2"/>
              <a:buChar char="Ø"/>
            </a:pPr>
            <a:r>
              <a:rPr lang="tr-TR" sz="1600" b="1" dirty="0" smtClean="0">
                <a:effectLst>
                  <a:outerShdw blurRad="38100" dist="38100" dir="2700000" algn="tl">
                    <a:srgbClr val="000000">
                      <a:alpha val="43137"/>
                    </a:srgbClr>
                  </a:outerShdw>
                </a:effectLst>
              </a:rPr>
              <a:t>Aynı konumda veya şartlarda olan farklı parsellerden bazılarının itirazlarının kabul görmesi,</a:t>
            </a:r>
          </a:p>
          <a:p>
            <a:pPr marL="171450" indent="-171450">
              <a:buFont typeface="Wingdings" pitchFamily="2" charset="2"/>
              <a:buChar char="Ø"/>
            </a:pPr>
            <a:endParaRPr lang="tr-TR" sz="1600" b="1" dirty="0" smtClean="0">
              <a:effectLst>
                <a:outerShdw blurRad="38100" dist="38100" dir="2700000" algn="tl">
                  <a:srgbClr val="000000">
                    <a:alpha val="43137"/>
                  </a:srgbClr>
                </a:outerShdw>
              </a:effectLst>
            </a:endParaRPr>
          </a:p>
          <a:p>
            <a:pPr marL="171450" indent="-171450">
              <a:buFont typeface="Wingdings" pitchFamily="2" charset="2"/>
              <a:buChar char="Ø"/>
            </a:pPr>
            <a:r>
              <a:rPr lang="tr-TR" sz="1600" b="1" dirty="0" smtClean="0">
                <a:effectLst>
                  <a:outerShdw blurRad="38100" dist="38100" dir="2700000" algn="tl">
                    <a:srgbClr val="000000">
                      <a:alpha val="43137"/>
                    </a:srgbClr>
                  </a:outerShdw>
                </a:effectLst>
              </a:rPr>
              <a:t>Güven ve iletişim sıkıntısı gibi başlıca konulardır. </a:t>
            </a:r>
          </a:p>
          <a:p>
            <a:pPr marL="171450" indent="-171450">
              <a:buFont typeface="Wingdings" pitchFamily="2" charset="2"/>
              <a:buChar char="Ø"/>
            </a:pPr>
            <a:endParaRPr lang="tr-TR" sz="1600" b="1" dirty="0" smtClean="0">
              <a:effectLst>
                <a:outerShdw blurRad="38100" dist="38100" dir="2700000" algn="tl">
                  <a:srgbClr val="000000">
                    <a:alpha val="43137"/>
                  </a:srgbClr>
                </a:outerShdw>
              </a:effectLst>
            </a:endParaRPr>
          </a:p>
          <a:p>
            <a:endParaRPr lang="tr-TR" sz="1200" b="1" dirty="0">
              <a:solidFill>
                <a:schemeClr val="bg1"/>
              </a:solidFill>
            </a:endParaRPr>
          </a:p>
          <a:p>
            <a:endParaRPr lang="tr-TR" sz="1200" b="1" dirty="0">
              <a:solidFill>
                <a:schemeClr val="bg1"/>
              </a:solidFill>
            </a:endParaRPr>
          </a:p>
          <a:p>
            <a:r>
              <a:rPr lang="tr-TR" sz="1200" b="1" dirty="0" smtClean="0">
                <a:solidFill>
                  <a:schemeClr val="bg1"/>
                </a:solidFill>
              </a:rPr>
              <a:t> </a:t>
            </a:r>
            <a:endParaRPr lang="tr-TR" sz="1600" b="1" dirty="0">
              <a:solidFill>
                <a:schemeClr val="bg1"/>
              </a:solidFill>
            </a:endParaRPr>
          </a:p>
        </p:txBody>
      </p:sp>
      <p:pic>
        <p:nvPicPr>
          <p:cNvPr id="3" name="Picture 2" descr="C:\Users\sait.ak\Desktop\bahcesehir_universitesi_logo_amblem.jpg"/>
          <p:cNvPicPr>
            <a:picLocks noChangeAspect="1" noChangeArrowheads="1"/>
          </p:cNvPicPr>
          <p:nvPr/>
        </p:nvPicPr>
        <p:blipFill>
          <a:blip r:embed="rId3" cstate="print"/>
          <a:srcRect/>
          <a:stretch>
            <a:fillRect/>
          </a:stretch>
        </p:blipFill>
        <p:spPr bwMode="auto">
          <a:xfrm>
            <a:off x="185051" y="188641"/>
            <a:ext cx="763924" cy="868101"/>
          </a:xfrm>
          <a:prstGeom prst="rect">
            <a:avLst/>
          </a:prstGeom>
          <a:noFill/>
        </p:spPr>
      </p:pic>
      <p:pic>
        <p:nvPicPr>
          <p:cNvPr id="4" name="Picture 2" descr="C:\Users\sait.ak\Desktop\bahcesehir_universitesi_logo_amblem.jpg"/>
          <p:cNvPicPr>
            <a:picLocks noChangeAspect="1" noChangeArrowheads="1"/>
          </p:cNvPicPr>
          <p:nvPr/>
        </p:nvPicPr>
        <p:blipFill>
          <a:blip r:embed="rId3" cstate="print"/>
          <a:srcRect/>
          <a:stretch>
            <a:fillRect/>
          </a:stretch>
        </p:blipFill>
        <p:spPr bwMode="auto">
          <a:xfrm>
            <a:off x="8227791" y="188641"/>
            <a:ext cx="763924" cy="868101"/>
          </a:xfrm>
          <a:prstGeom prst="rect">
            <a:avLst/>
          </a:prstGeom>
          <a:noFill/>
        </p:spPr>
      </p:pic>
      <p:sp>
        <p:nvSpPr>
          <p:cNvPr id="5" name="Rectangle 6"/>
          <p:cNvSpPr>
            <a:spLocks noChangeArrowheads="1"/>
          </p:cNvSpPr>
          <p:nvPr/>
        </p:nvSpPr>
        <p:spPr bwMode="auto">
          <a:xfrm>
            <a:off x="1187624" y="116633"/>
            <a:ext cx="6747792" cy="648072"/>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DEĞERLENDİRME</a:t>
            </a:r>
            <a:endParaRPr lang="tr-TR" sz="2400" b="1" dirty="0" smtClean="0">
              <a:effectLst>
                <a:outerShdw blurRad="38100" dist="38100" dir="2700000" algn="tl">
                  <a:srgbClr val="FFFFFF"/>
                </a:outerShdw>
              </a:effectLst>
              <a:latin typeface="Times New Roman" pitchFamily="18" charset="0"/>
            </a:endParaRPr>
          </a:p>
        </p:txBody>
      </p:sp>
    </p:spTree>
    <p:extLst>
      <p:ext uri="{BB962C8B-B14F-4D97-AF65-F5344CB8AC3E}">
        <p14:creationId xmlns:p14="http://schemas.microsoft.com/office/powerpoint/2010/main" xmlns="" val="2269053256"/>
      </p:ext>
    </p:extLst>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124744"/>
            <a:ext cx="8604448" cy="4770537"/>
          </a:xfrm>
          <a:prstGeom prst="rect">
            <a:avLst/>
          </a:prstGeom>
          <a:noFill/>
        </p:spPr>
        <p:txBody>
          <a:bodyPr wrap="square">
            <a:spAutoFit/>
          </a:bodyPr>
          <a:lstStyle/>
          <a:p>
            <a:endParaRPr lang="tr-TR" sz="1600" b="1" dirty="0" smtClean="0">
              <a:effectLst>
                <a:outerShdw blurRad="38100" dist="38100" dir="2700000" algn="tl">
                  <a:srgbClr val="000000">
                    <a:alpha val="43137"/>
                  </a:srgbClr>
                </a:outerShdw>
              </a:effectLst>
            </a:endParaRPr>
          </a:p>
          <a:p>
            <a:pPr>
              <a:buFont typeface="Wingdings" pitchFamily="2" charset="2"/>
              <a:buChar char="Ø"/>
            </a:pPr>
            <a:endParaRPr lang="tr-TR" sz="1600" b="1" dirty="0">
              <a:effectLst>
                <a:outerShdw blurRad="38100" dist="38100" dir="2700000" algn="tl">
                  <a:srgbClr val="000000">
                    <a:alpha val="43137"/>
                  </a:srgbClr>
                </a:outerShdw>
              </a:effectLst>
            </a:endParaRPr>
          </a:p>
          <a:p>
            <a:pPr marL="171450" indent="-171450">
              <a:buFont typeface="Wingdings" pitchFamily="2" charset="2"/>
              <a:buChar char="Ø"/>
            </a:pPr>
            <a:r>
              <a:rPr lang="tr-TR" sz="1600" b="1" dirty="0" smtClean="0">
                <a:effectLst>
                  <a:outerShdw blurRad="38100" dist="38100" dir="2700000" algn="tl">
                    <a:srgbClr val="000000">
                      <a:alpha val="43137"/>
                    </a:srgbClr>
                  </a:outerShdw>
                </a:effectLst>
              </a:rPr>
              <a:t>Mevzuata göre Plan askı sürecinde esas olan; Resmi gazetede ilan verilip askı tarihi ve plan adının belirtilip ilgili kurum tarafından bir panoda bir ay süreyle askıda tutulmasıdır. Dolayısıyla başka bir şekilde parsel sahiplerine haber verilmesine gerek yoktur. Bunun neticesinde bir çok insan haber verilmediğinden yakınmakta ve askı süresinde itiraz edememekten şikayet etmekte ve hak kaybına uğradığını belirtmektedir. </a:t>
            </a:r>
            <a:r>
              <a:rPr lang="tr-TR" sz="1600" b="1" dirty="0" smtClean="0">
                <a:effectLst>
                  <a:outerShdw blurRad="38100" dist="38100" dir="2700000" algn="tl">
                    <a:srgbClr val="000000">
                      <a:alpha val="43137"/>
                    </a:srgbClr>
                  </a:outerShdw>
                </a:effectLst>
              </a:rPr>
              <a:t>Sonuç olarak iletişim imkanlarının bu kadar geliştiği günümüzde, alternatif farklı yöntemlerle de vatandaşa bilgi verilmesinin sağlanması gerekir.</a:t>
            </a:r>
            <a:endParaRPr lang="tr-TR" sz="1600" b="1" dirty="0" smtClean="0">
              <a:effectLst>
                <a:outerShdw blurRad="38100" dist="38100" dir="2700000" algn="tl">
                  <a:srgbClr val="000000">
                    <a:alpha val="43137"/>
                  </a:srgbClr>
                </a:outerShdw>
              </a:effectLst>
            </a:endParaRPr>
          </a:p>
          <a:p>
            <a:pPr marL="171450" indent="-171450">
              <a:buFont typeface="Wingdings" pitchFamily="2" charset="2"/>
              <a:buChar char="Ø"/>
            </a:pPr>
            <a:endParaRPr lang="tr-TR" sz="1600" b="1" dirty="0" smtClean="0">
              <a:effectLst>
                <a:outerShdw blurRad="38100" dist="38100" dir="2700000" algn="tl">
                  <a:srgbClr val="000000">
                    <a:alpha val="43137"/>
                  </a:srgbClr>
                </a:outerShdw>
              </a:effectLst>
            </a:endParaRPr>
          </a:p>
          <a:p>
            <a:pPr marL="171450" indent="-171450">
              <a:buFont typeface="Wingdings" pitchFamily="2" charset="2"/>
              <a:buChar char="Ø"/>
            </a:pPr>
            <a:r>
              <a:rPr lang="tr-TR" sz="1600" b="1" dirty="0" smtClean="0">
                <a:effectLst>
                  <a:outerShdw blurRad="38100" dist="38100" dir="2700000" algn="tl">
                    <a:srgbClr val="000000">
                      <a:alpha val="43137"/>
                    </a:srgbClr>
                  </a:outerShdw>
                </a:effectLst>
              </a:rPr>
              <a:t>İtirazların karara bağlanma süresi genellikle mevzuatta belirtilen süreyi aşmaktadır. Çünkü itirazların ilgili Müdürlük tarafından incelenip Meclise iletilmesi ve İmar Bayındırlık Komisyonu tarafından incelenmesi sonucunda Meclis Kararının alınması süreci yoğun geçmektedir.</a:t>
            </a:r>
          </a:p>
          <a:p>
            <a:pPr marL="171450" indent="-171450">
              <a:buFont typeface="Wingdings" pitchFamily="2" charset="2"/>
              <a:buChar char="Ø"/>
            </a:pPr>
            <a:endParaRPr lang="tr-TR" sz="1600" b="1" dirty="0" smtClean="0">
              <a:effectLst>
                <a:outerShdw blurRad="38100" dist="38100" dir="2700000" algn="tl">
                  <a:srgbClr val="000000">
                    <a:alpha val="43137"/>
                  </a:srgbClr>
                </a:outerShdw>
              </a:effectLst>
            </a:endParaRPr>
          </a:p>
          <a:p>
            <a:pPr marL="171450" indent="-171450">
              <a:buFont typeface="Wingdings" pitchFamily="2" charset="2"/>
              <a:buChar char="Ø"/>
            </a:pPr>
            <a:r>
              <a:rPr lang="tr-TR" sz="1600" b="1" dirty="0" smtClean="0">
                <a:effectLst>
                  <a:outerShdw blurRad="38100" dist="38100" dir="2700000" algn="tl">
                    <a:srgbClr val="000000">
                      <a:alpha val="43137"/>
                    </a:srgbClr>
                  </a:outerShdw>
                </a:effectLst>
              </a:rPr>
              <a:t>Meclis Kararları sonucu çıkan kararlar itiraz edenlerin çoğunu memnun etmemektedir, bu gayet doğaldır. Burada önemli olan, adalet ve güven ilkelerini zedeleyecek kararlar almamaya özen göstermektir.</a:t>
            </a:r>
          </a:p>
          <a:p>
            <a:pPr marL="171450" indent="-171450">
              <a:buFont typeface="Wingdings" pitchFamily="2" charset="2"/>
              <a:buChar char="Ø"/>
            </a:pPr>
            <a:endParaRPr lang="tr-TR" sz="1600" b="1" dirty="0" smtClean="0">
              <a:effectLst>
                <a:outerShdw blurRad="38100" dist="38100" dir="2700000" algn="tl">
                  <a:srgbClr val="000000">
                    <a:alpha val="43137"/>
                  </a:srgbClr>
                </a:outerShdw>
              </a:effectLst>
            </a:endParaRPr>
          </a:p>
          <a:p>
            <a:pPr marL="171450" indent="-171450">
              <a:buFont typeface="Wingdings" pitchFamily="2" charset="2"/>
              <a:buChar char="Ø"/>
            </a:pPr>
            <a:r>
              <a:rPr lang="tr-TR" sz="1600" b="1" dirty="0" smtClean="0">
                <a:effectLst>
                  <a:outerShdw blurRad="38100" dist="38100" dir="2700000" algn="tl">
                    <a:srgbClr val="000000">
                      <a:alpha val="43137"/>
                    </a:srgbClr>
                  </a:outerShdw>
                </a:effectLst>
              </a:rPr>
              <a:t>Sonuç olarak; Askı </a:t>
            </a:r>
            <a:r>
              <a:rPr lang="tr-TR" sz="1600" b="1" dirty="0" smtClean="0">
                <a:effectLst>
                  <a:outerShdw blurRad="38100" dist="38100" dir="2700000" algn="tl">
                    <a:srgbClr val="000000">
                      <a:alpha val="43137"/>
                    </a:srgbClr>
                  </a:outerShdw>
                </a:effectLst>
              </a:rPr>
              <a:t>S</a:t>
            </a:r>
            <a:r>
              <a:rPr lang="tr-TR" sz="1600" b="1" dirty="0" smtClean="0">
                <a:effectLst>
                  <a:outerShdw blurRad="38100" dist="38100" dir="2700000" algn="tl">
                    <a:srgbClr val="000000">
                      <a:alpha val="43137"/>
                    </a:srgbClr>
                  </a:outerShdw>
                </a:effectLst>
              </a:rPr>
              <a:t>üreci ve Meclis Karar aşamalarında bazı sıkıntıları bertaraf edebilmek için bazı yeni ve alternatif yöntemler uygulanmalıdır.</a:t>
            </a:r>
          </a:p>
        </p:txBody>
      </p:sp>
      <p:pic>
        <p:nvPicPr>
          <p:cNvPr id="3" name="Picture 2" descr="C:\Users\sait.ak\Desktop\bahcesehir_universitesi_logo_amblem.jpg"/>
          <p:cNvPicPr>
            <a:picLocks noChangeAspect="1" noChangeArrowheads="1"/>
          </p:cNvPicPr>
          <p:nvPr/>
        </p:nvPicPr>
        <p:blipFill>
          <a:blip r:embed="rId3" cstate="print"/>
          <a:srcRect/>
          <a:stretch>
            <a:fillRect/>
          </a:stretch>
        </p:blipFill>
        <p:spPr bwMode="auto">
          <a:xfrm>
            <a:off x="185051" y="188641"/>
            <a:ext cx="763924" cy="868101"/>
          </a:xfrm>
          <a:prstGeom prst="rect">
            <a:avLst/>
          </a:prstGeom>
          <a:noFill/>
        </p:spPr>
      </p:pic>
      <p:pic>
        <p:nvPicPr>
          <p:cNvPr id="4" name="Picture 2" descr="C:\Users\sait.ak\Desktop\bahcesehir_universitesi_logo_amblem.jpg"/>
          <p:cNvPicPr>
            <a:picLocks noChangeAspect="1" noChangeArrowheads="1"/>
          </p:cNvPicPr>
          <p:nvPr/>
        </p:nvPicPr>
        <p:blipFill>
          <a:blip r:embed="rId3" cstate="print"/>
          <a:srcRect/>
          <a:stretch>
            <a:fillRect/>
          </a:stretch>
        </p:blipFill>
        <p:spPr bwMode="auto">
          <a:xfrm>
            <a:off x="8227791" y="188641"/>
            <a:ext cx="763924" cy="868101"/>
          </a:xfrm>
          <a:prstGeom prst="rect">
            <a:avLst/>
          </a:prstGeom>
          <a:noFill/>
        </p:spPr>
      </p:pic>
      <p:sp>
        <p:nvSpPr>
          <p:cNvPr id="5" name="Rectangle 6"/>
          <p:cNvSpPr>
            <a:spLocks noChangeArrowheads="1"/>
          </p:cNvSpPr>
          <p:nvPr/>
        </p:nvSpPr>
        <p:spPr bwMode="auto">
          <a:xfrm>
            <a:off x="1187624" y="116633"/>
            <a:ext cx="6747792" cy="648072"/>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SONUÇ</a:t>
            </a:r>
            <a:endParaRPr lang="tr-TR" sz="2400" b="1" dirty="0" smtClean="0">
              <a:effectLst>
                <a:outerShdw blurRad="38100" dist="38100" dir="2700000" algn="tl">
                  <a:srgbClr val="FFFFFF"/>
                </a:outerShdw>
              </a:effectLst>
              <a:latin typeface="Times New Roman" pitchFamily="18" charset="0"/>
            </a:endParaRPr>
          </a:p>
        </p:txBody>
      </p:sp>
    </p:spTree>
    <p:extLst>
      <p:ext uri="{BB962C8B-B14F-4D97-AF65-F5344CB8AC3E}">
        <p14:creationId xmlns:p14="http://schemas.microsoft.com/office/powerpoint/2010/main" xmlns="" val="2269053256"/>
      </p:ext>
    </p:extLst>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403648" y="2492896"/>
            <a:ext cx="5436096" cy="830997"/>
          </a:xfrm>
          <a:prstGeom prst="rect">
            <a:avLst/>
          </a:prstGeom>
        </p:spPr>
        <p:txBody>
          <a:bodyPr wrap="square">
            <a:spAutoFit/>
          </a:bodyPr>
          <a:lstStyle/>
          <a:p>
            <a:pPr algn="ctr"/>
            <a:r>
              <a:rPr lang="tr-TR" sz="4800" b="1" i="1" dirty="0" smtClean="0">
                <a:effectLst>
                  <a:outerShdw blurRad="38100" dist="38100" dir="2700000" algn="tl">
                    <a:srgbClr val="000000">
                      <a:alpha val="43137"/>
                    </a:srgbClr>
                  </a:outerShdw>
                </a:effectLst>
                <a:latin typeface="Monotype Corsiva" pitchFamily="66" charset="0"/>
              </a:rPr>
              <a:t>TEŞEKKÜRLER…</a:t>
            </a:r>
            <a:endParaRPr lang="tr-TR" sz="4800" b="1" i="1" dirty="0">
              <a:effectLst>
                <a:outerShdw blurRad="38100" dist="38100" dir="2700000" algn="tl">
                  <a:srgbClr val="000000">
                    <a:alpha val="43137"/>
                  </a:srgbClr>
                </a:outerShdw>
              </a:effectLst>
              <a:latin typeface="Monotype Corsiva" pitchFamily="66" charset="0"/>
            </a:endParaRPr>
          </a:p>
        </p:txBody>
      </p:sp>
      <p:pic>
        <p:nvPicPr>
          <p:cNvPr id="4" name="Picture 2" descr="C:\Users\sait.ak\Desktop\bahcesehir_universitesi_logo_amblem.jpg"/>
          <p:cNvPicPr>
            <a:picLocks noChangeAspect="1" noChangeArrowheads="1"/>
          </p:cNvPicPr>
          <p:nvPr/>
        </p:nvPicPr>
        <p:blipFill>
          <a:blip r:embed="rId3" cstate="print"/>
          <a:srcRect/>
          <a:stretch>
            <a:fillRect/>
          </a:stretch>
        </p:blipFill>
        <p:spPr bwMode="auto">
          <a:xfrm>
            <a:off x="185051" y="188641"/>
            <a:ext cx="763924" cy="868101"/>
          </a:xfrm>
          <a:prstGeom prst="rect">
            <a:avLst/>
          </a:prstGeom>
          <a:noFill/>
        </p:spPr>
      </p:pic>
      <p:pic>
        <p:nvPicPr>
          <p:cNvPr id="5" name="Picture 2" descr="C:\Users\sait.ak\Desktop\bahcesehir_universitesi_logo_amblem.jpg"/>
          <p:cNvPicPr>
            <a:picLocks noChangeAspect="1" noChangeArrowheads="1"/>
          </p:cNvPicPr>
          <p:nvPr/>
        </p:nvPicPr>
        <p:blipFill>
          <a:blip r:embed="rId3" cstate="print"/>
          <a:srcRect/>
          <a:stretch>
            <a:fillRect/>
          </a:stretch>
        </p:blipFill>
        <p:spPr bwMode="auto">
          <a:xfrm>
            <a:off x="8227791" y="188641"/>
            <a:ext cx="763924" cy="868101"/>
          </a:xfrm>
          <a:prstGeom prst="rect">
            <a:avLst/>
          </a:prstGeom>
          <a:noFill/>
        </p:spPr>
      </p:pic>
      <p:sp>
        <p:nvSpPr>
          <p:cNvPr id="6" name="Dikdörtgen 2"/>
          <p:cNvSpPr/>
          <p:nvPr/>
        </p:nvSpPr>
        <p:spPr>
          <a:xfrm>
            <a:off x="5543600" y="5445224"/>
            <a:ext cx="3420888" cy="461665"/>
          </a:xfrm>
          <a:prstGeom prst="rect">
            <a:avLst/>
          </a:prstGeom>
        </p:spPr>
        <p:txBody>
          <a:bodyPr wrap="square">
            <a:spAutoFit/>
          </a:bodyPr>
          <a:lstStyle/>
          <a:p>
            <a:pPr algn="ctr"/>
            <a:r>
              <a:rPr lang="tr-TR" sz="2400" b="1" i="1" dirty="0" smtClean="0">
                <a:effectLst>
                  <a:outerShdw blurRad="38100" dist="38100" dir="2700000" algn="tl">
                    <a:srgbClr val="000000">
                      <a:alpha val="43137"/>
                    </a:srgbClr>
                  </a:outerShdw>
                </a:effectLst>
                <a:latin typeface="Monotype Corsiva" pitchFamily="66" charset="0"/>
              </a:rPr>
              <a:t>MUSTAFA  SAİT  AK</a:t>
            </a:r>
            <a:endParaRPr lang="tr-TR" sz="2400" b="1" i="1" dirty="0">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xmlns="" val="1652614491"/>
      </p:ext>
    </p:extLst>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6" name="5 Dikdörtgen"/>
          <p:cNvSpPr/>
          <p:nvPr/>
        </p:nvSpPr>
        <p:spPr>
          <a:xfrm>
            <a:off x="323528" y="1556792"/>
            <a:ext cx="4572000" cy="923330"/>
          </a:xfrm>
          <a:prstGeom prst="rect">
            <a:avLst/>
          </a:prstGeom>
        </p:spPr>
        <p:txBody>
          <a:bodyPr>
            <a:spAutoFit/>
          </a:bodyPr>
          <a:lstStyle/>
          <a:p>
            <a:r>
              <a:rPr lang="tr-TR" b="1" u="sng" dirty="0" smtClean="0"/>
              <a:t>İKİNCİ BÖLÜM</a:t>
            </a:r>
          </a:p>
          <a:p>
            <a:r>
              <a:rPr lang="tr-TR" u="sng" dirty="0" smtClean="0"/>
              <a:t>İmar Planları İle İlgili Esaslar</a:t>
            </a:r>
          </a:p>
          <a:p>
            <a:r>
              <a:rPr lang="tr-TR" u="sng" dirty="0" smtClean="0"/>
              <a:t>Planlama kademeleri </a:t>
            </a:r>
            <a:endParaRPr lang="tr-TR" u="sng" dirty="0"/>
          </a:p>
        </p:txBody>
      </p:sp>
      <p:sp>
        <p:nvSpPr>
          <p:cNvPr id="29697" name="Rectangle 1"/>
          <p:cNvSpPr>
            <a:spLocks noChangeArrowheads="1"/>
          </p:cNvSpPr>
          <p:nvPr/>
        </p:nvSpPr>
        <p:spPr bwMode="auto">
          <a:xfrm>
            <a:off x="323528" y="2636912"/>
            <a:ext cx="705678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sng" strike="noStrike" cap="none" normalizeH="0" baseline="0" dirty="0" smtClean="0">
                <a:ln>
                  <a:noFill/>
                </a:ln>
                <a:solidFill>
                  <a:schemeClr val="tx1"/>
                </a:solidFill>
                <a:effectLst/>
                <a:ea typeface="Times New Roman" pitchFamily="18" charset="0"/>
                <a:cs typeface="Arial" pitchFamily="34" charset="0"/>
              </a:rPr>
              <a:t>Planların hazırlanması ve yürürlüğe konulması </a:t>
            </a:r>
            <a:endParaRPr kumimoji="0" lang="tr-TR" b="0" i="0" u="sng"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MADDE </a:t>
            </a:r>
            <a:r>
              <a:rPr kumimoji="0" lang="tr-TR" b="0" i="0" u="none" strike="noStrike" cap="none" normalizeH="0" baseline="0" dirty="0" smtClean="0">
                <a:ln>
                  <a:noFill/>
                </a:ln>
                <a:solidFill>
                  <a:schemeClr val="tx1"/>
                </a:solidFill>
                <a:effectLst/>
                <a:ea typeface="Times New Roman" pitchFamily="18" charset="0"/>
                <a:cs typeface="Arial" pitchFamily="34" charset="0"/>
              </a:rPr>
              <a:t>8- Planların hazırlanmasında ve yürürlüğe konulmasında aşağıda belirtilen esaslara uyulur.</a:t>
            </a:r>
            <a:endParaRPr kumimoji="0" lang="tr-TR" b="0" i="0" u="none" strike="noStrike" cap="none" normalizeH="0" baseline="0" dirty="0" smtClean="0">
              <a:ln>
                <a:noFill/>
              </a:ln>
              <a:solidFill>
                <a:schemeClr val="tx1"/>
              </a:solidFill>
              <a:effectLst/>
              <a:cs typeface="Arial" pitchFamily="34" charset="0"/>
            </a:endParaRPr>
          </a:p>
        </p:txBody>
      </p:sp>
      <p:sp>
        <p:nvSpPr>
          <p:cNvPr id="10" name="9 Dikdörtgen"/>
          <p:cNvSpPr/>
          <p:nvPr/>
        </p:nvSpPr>
        <p:spPr>
          <a:xfrm>
            <a:off x="323528" y="3789040"/>
            <a:ext cx="8280920" cy="2308324"/>
          </a:xfrm>
          <a:prstGeom prst="rect">
            <a:avLst/>
          </a:prstGeom>
        </p:spPr>
        <p:txBody>
          <a:bodyPr wrap="square">
            <a:spAutoFit/>
          </a:bodyPr>
          <a:lstStyle/>
          <a:p>
            <a:pPr algn="just"/>
            <a:r>
              <a:rPr lang="tr-TR" dirty="0" smtClean="0"/>
              <a:t>b) İmar planları; Nazım imar planı ve Uygulama İmar Planından meydana gelir. Mevcut ise bölge planı ve çevre düzeni plan kararlarına uygunluğu sağlanarak, belediye sınırları içinde kalan yerlerin nazım ve uygulama imar planları ilgili belediyelerce yapılır veya yaptırılır, belediye meclisince onaylanarak yürürlüğe girer. Bu planlar onay tarihinden itibaren belediye başkanlığınca tespit edilen ilan yerlerinde bir ay süre ile ilan edilir. Bir aylık ilan süresi içinde planlara itiraz edilebilir. Belediye başkanlığınca belediye meclisine gönderilen itirazlar ve planları belediye meclisi on beş gün içinde inceleyerek kesin karara bağlar.</a:t>
            </a:r>
            <a:endParaRPr lang="tr-TR" dirty="0"/>
          </a:p>
        </p:txBody>
      </p:sp>
      <p:sp>
        <p:nvSpPr>
          <p:cNvPr id="8" name="Rectangle 6"/>
          <p:cNvSpPr>
            <a:spLocks noChangeArrowheads="1"/>
          </p:cNvSpPr>
          <p:nvPr/>
        </p:nvSpPr>
        <p:spPr bwMode="auto">
          <a:xfrm>
            <a:off x="1187624" y="116633"/>
            <a:ext cx="6747792" cy="648072"/>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3194 SAYILI İMAR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29698" name="Rectangle 2"/>
          <p:cNvSpPr>
            <a:spLocks noChangeArrowheads="1"/>
          </p:cNvSpPr>
          <p:nvPr/>
        </p:nvSpPr>
        <p:spPr bwMode="auto">
          <a:xfrm>
            <a:off x="395536" y="1290828"/>
            <a:ext cx="806489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MADDE-8</a:t>
            </a:r>
          </a:p>
          <a:p>
            <a:pPr marL="0" marR="0" lvl="0" indent="0" algn="just" defTabSz="914400" rtl="0" eaLnBrk="1" fontAlgn="base" latinLnBrk="0" hangingPunct="1">
              <a:lnSpc>
                <a:spcPct val="100000"/>
              </a:lnSpc>
              <a:spcBef>
                <a:spcPct val="0"/>
              </a:spcBef>
              <a:spcAft>
                <a:spcPct val="0"/>
              </a:spcAft>
              <a:buClrTx/>
              <a:buSzTx/>
              <a:buFontTx/>
              <a:buNone/>
              <a:tabLst/>
            </a:pPr>
            <a:r>
              <a:rPr lang="tr-TR" dirty="0" smtClean="0">
                <a:ea typeface="Times New Roman" pitchFamily="18" charset="0"/>
                <a:cs typeface="Arial" pitchFamily="34" charset="0"/>
              </a:rPr>
              <a:t>b)…….</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Belediye </a:t>
            </a:r>
            <a:r>
              <a:rPr kumimoji="0" lang="tr-TR" b="0" i="0" u="none" strike="noStrike" cap="none" normalizeH="0" baseline="0" dirty="0" smtClean="0">
                <a:ln>
                  <a:noFill/>
                </a:ln>
                <a:solidFill>
                  <a:schemeClr val="tx1"/>
                </a:solidFill>
                <a:effectLst/>
                <a:ea typeface="Times New Roman" pitchFamily="18" charset="0"/>
                <a:cs typeface="Arial" pitchFamily="34" charset="0"/>
              </a:rPr>
              <a:t>ve mücavir alan dışında kalan yerlerde yapılacak planlar valilik veya ilgilisince yapılır veya yaptırılır. Valilikçe uygun görüldüğü takdirde onaylanarak yürürlüğe girer. Onay tarihinden itibaren valilikçe tespit edilen ilan yerinde bir ay süre ile ilan edilir. Bir aylık ilan süresi içinde planlara itiraz edilebilir. İtirazlar valiliğe yapılır, valilik itirazları ve planları on beş gün içerisinde inceleyerek kesin karara bağlar</a:t>
            </a:r>
            <a:r>
              <a:rPr kumimoji="0" lang="tr-TR" b="0" i="0" u="none" strike="noStrike" cap="none" normalizeH="0" baseline="0" dirty="0" smtClean="0">
                <a:ln>
                  <a:noFill/>
                </a:ln>
                <a:solidFill>
                  <a:schemeClr val="tx1"/>
                </a:solidFill>
                <a:effectLst/>
                <a:ea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Onaylanmış planlarda yapılacak değişiklikler de yukarıdaki usullere tabidir.</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Kesinleşen imar planlarının bir kopyası, Bakanlığa gönderilir</a:t>
            </a:r>
            <a:r>
              <a:rPr kumimoji="0" lang="tr-TR" b="0" i="0" u="none" strike="noStrike" cap="none" normalizeH="0" baseline="0" dirty="0" smtClean="0">
                <a:ln>
                  <a:noFill/>
                </a:ln>
                <a:solidFill>
                  <a:schemeClr val="tx1"/>
                </a:solidFill>
                <a:effectLst/>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İmar planları alenidir. Bu aleniyeti sağlamak ilgili idarelerin görevidir. Belediye başkanlığı ve mülki amirlikler, imar planının tamamını veya bir kısmını kopyalar veya kitapçıklar haline getirip çoğaltarak tespit edilecek ücret karşılığında isteyenlere verir.</a:t>
            </a:r>
            <a:endParaRPr kumimoji="0" lang="tr-TR" b="0" i="0" u="none" strike="noStrike" cap="none" normalizeH="0" baseline="0" dirty="0" smtClean="0">
              <a:ln>
                <a:noFill/>
              </a:ln>
              <a:solidFill>
                <a:schemeClr val="tx1"/>
              </a:solidFill>
              <a:effectLst/>
              <a:cs typeface="Arial" pitchFamily="34" charset="0"/>
            </a:endParaRPr>
          </a:p>
        </p:txBody>
      </p:sp>
      <p:sp>
        <p:nvSpPr>
          <p:cNvPr id="8" name="Rectangle 6"/>
          <p:cNvSpPr>
            <a:spLocks noChangeArrowheads="1"/>
          </p:cNvSpPr>
          <p:nvPr/>
        </p:nvSpPr>
        <p:spPr bwMode="auto">
          <a:xfrm>
            <a:off x="1187624" y="116633"/>
            <a:ext cx="6747792" cy="648072"/>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3194 SAYILI İMAR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11" name="Rectangle 6"/>
          <p:cNvSpPr>
            <a:spLocks noChangeArrowheads="1"/>
          </p:cNvSpPr>
          <p:nvPr/>
        </p:nvSpPr>
        <p:spPr bwMode="auto">
          <a:xfrm>
            <a:off x="1259632" y="2060848"/>
            <a:ext cx="6230019" cy="2808312"/>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b"/>
          <a:lstStyle/>
          <a:p>
            <a:r>
              <a:rPr lang="tr-TR" sz="2800" b="1" dirty="0" smtClean="0"/>
              <a:t>BELEDİYE KANUNU</a:t>
            </a:r>
          </a:p>
          <a:p>
            <a:r>
              <a:rPr lang="tr-TR" sz="2800" b="1" u="sng" dirty="0" smtClean="0"/>
              <a:t>Kanun No.  5393</a:t>
            </a:r>
            <a:endParaRPr lang="tr-TR" sz="2800" dirty="0" smtClean="0"/>
          </a:p>
          <a:p>
            <a:r>
              <a:rPr lang="tr-TR" sz="2800" dirty="0" smtClean="0"/>
              <a:t> </a:t>
            </a:r>
          </a:p>
          <a:p>
            <a:r>
              <a:rPr lang="tr-TR" sz="2800" b="1" u="sng" dirty="0" smtClean="0"/>
              <a:t>Kabul Tarihi : 3.7.2005      </a:t>
            </a:r>
            <a:endParaRPr lang="tr-TR" sz="2800" dirty="0" smtClean="0"/>
          </a:p>
          <a:p>
            <a:r>
              <a:rPr lang="tr-TR" sz="2800" dirty="0" smtClean="0"/>
              <a:t/>
            </a:r>
            <a:br>
              <a:rPr lang="tr-TR" sz="2800" dirty="0" smtClean="0"/>
            </a:br>
            <a:endParaRPr lang="tr-TR" sz="2800" b="1" dirty="0">
              <a:effectLst>
                <a:outerShdw blurRad="38100" dist="38100" dir="2700000" algn="tl">
                  <a:srgbClr val="FFFFFF"/>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6" name="5 Dikdörtgen"/>
          <p:cNvSpPr/>
          <p:nvPr/>
        </p:nvSpPr>
        <p:spPr>
          <a:xfrm>
            <a:off x="611560" y="1340768"/>
            <a:ext cx="4572000" cy="923330"/>
          </a:xfrm>
          <a:prstGeom prst="rect">
            <a:avLst/>
          </a:prstGeom>
        </p:spPr>
        <p:txBody>
          <a:bodyPr>
            <a:spAutoFit/>
          </a:bodyPr>
          <a:lstStyle/>
          <a:p>
            <a:r>
              <a:rPr lang="tr-TR" b="1" u="sng" dirty="0" smtClean="0"/>
              <a:t>İKİNCİ BÖLÜM</a:t>
            </a:r>
          </a:p>
          <a:p>
            <a:r>
              <a:rPr lang="tr-TR" u="sng" dirty="0" smtClean="0"/>
              <a:t>İmar Planları İle İlgili Esaslar</a:t>
            </a:r>
          </a:p>
          <a:p>
            <a:r>
              <a:rPr lang="tr-TR" u="sng" dirty="0" smtClean="0"/>
              <a:t>Planlama kademeleri </a:t>
            </a:r>
            <a:endParaRPr lang="tr-TR" u="sng" dirty="0"/>
          </a:p>
        </p:txBody>
      </p:sp>
      <p:sp>
        <p:nvSpPr>
          <p:cNvPr id="29697" name="Rectangle 1"/>
          <p:cNvSpPr>
            <a:spLocks noChangeArrowheads="1"/>
          </p:cNvSpPr>
          <p:nvPr/>
        </p:nvSpPr>
        <p:spPr bwMode="auto">
          <a:xfrm>
            <a:off x="611560" y="2564904"/>
            <a:ext cx="705678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sng" strike="noStrike" cap="none" normalizeH="0" baseline="0" dirty="0" smtClean="0">
                <a:ln>
                  <a:noFill/>
                </a:ln>
                <a:solidFill>
                  <a:schemeClr val="tx1"/>
                </a:solidFill>
                <a:effectLst/>
                <a:ea typeface="Times New Roman" pitchFamily="18" charset="0"/>
                <a:cs typeface="Arial" pitchFamily="34" charset="0"/>
              </a:rPr>
              <a:t>Planların hazırlanması ve yürürlüğe konulması </a:t>
            </a:r>
            <a:endParaRPr kumimoji="0" lang="tr-TR" b="0" i="0" u="sng" strike="noStrike" cap="none" normalizeH="0" baseline="0" dirty="0" smtClean="0">
              <a:ln>
                <a:noFill/>
              </a:ln>
              <a:solidFill>
                <a:schemeClr val="tx1"/>
              </a:solidFill>
              <a:effectLst/>
              <a:cs typeface="Arial" pitchFamily="34" charset="0"/>
            </a:endParaRPr>
          </a:p>
        </p:txBody>
      </p:sp>
      <p:sp>
        <p:nvSpPr>
          <p:cNvPr id="8" name="7 Dikdörtgen"/>
          <p:cNvSpPr/>
          <p:nvPr/>
        </p:nvSpPr>
        <p:spPr>
          <a:xfrm>
            <a:off x="611560" y="2924944"/>
            <a:ext cx="7920880" cy="2585323"/>
          </a:xfrm>
          <a:prstGeom prst="rect">
            <a:avLst/>
          </a:prstGeom>
        </p:spPr>
        <p:txBody>
          <a:bodyPr wrap="square">
            <a:spAutoFit/>
          </a:bodyPr>
          <a:lstStyle/>
          <a:p>
            <a:r>
              <a:rPr lang="tr-TR" dirty="0" smtClean="0"/>
              <a:t>MADDE 9- Bakanlık gerekli görülen hallerde, kamu yapıları ile ilgili imar planı ve değişikliklerinin, umumi hayata müessir afetler dolayısıyla veya toplu konut uygulaması veya Gecekondu Kanununun uygulanması amacıyla yapılması gereken planların ve plan değişikliklerinin, birden fazla belediyeyi ilgilendiren metropoliten imar planlarının veya içerisinden veya civarından demiryolu veya karayolu geçen, hava meydanı bulunan veya havayolu veya denizyolu bağlantısı bulunan yerlerdeki imar ve yerleşme planlarının tamamını veya bir kısmını, ilgili belediyelere veya diğer idarelere bu yolda bilgi vererek ve gerektiğinde işbirliği sağlayarak yapmaya, yaptırmaya, değiştirmeye ve </a:t>
            </a:r>
            <a:r>
              <a:rPr lang="tr-TR" dirty="0" err="1" smtClean="0"/>
              <a:t>re'sen</a:t>
            </a:r>
            <a:r>
              <a:rPr lang="tr-TR" dirty="0" smtClean="0"/>
              <a:t> onaylamaya yetkilidir.</a:t>
            </a:r>
            <a:endParaRPr lang="tr-TR" dirty="0"/>
          </a:p>
        </p:txBody>
      </p:sp>
      <p:sp>
        <p:nvSpPr>
          <p:cNvPr id="10" name="Rectangle 6"/>
          <p:cNvSpPr>
            <a:spLocks noChangeArrowheads="1"/>
          </p:cNvSpPr>
          <p:nvPr/>
        </p:nvSpPr>
        <p:spPr bwMode="auto">
          <a:xfrm>
            <a:off x="1187624" y="116633"/>
            <a:ext cx="6747792" cy="648072"/>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3194 SAYILI İMAR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44036" name="Rectangle 4"/>
          <p:cNvSpPr>
            <a:spLocks noChangeArrowheads="1"/>
          </p:cNvSpPr>
          <p:nvPr/>
        </p:nvSpPr>
        <p:spPr bwMode="auto">
          <a:xfrm>
            <a:off x="971600" y="1706325"/>
            <a:ext cx="7020272" cy="3754826"/>
          </a:xfrm>
          <a:prstGeom prst="rect">
            <a:avLst/>
          </a:prstGeom>
          <a:noFill/>
          <a:ln w="9525">
            <a:noFill/>
            <a:miter lim="800000"/>
            <a:headEnd/>
            <a:tailEnd/>
          </a:ln>
          <a:effectLst/>
        </p:spPr>
        <p:txBody>
          <a:bodyPr vert="horz" wrap="square" lIns="91440" tIns="76176" rIns="91440" bIns="76176"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ÜÇÜNCÜ BÖLÜM</a:t>
            </a:r>
            <a:endParaRPr kumimoji="0" lang="tr-TR" b="0" i="1" u="none" strike="noStrike" cap="none" normalizeH="0" baseline="0" dirty="0" smtClean="0">
              <a:ln>
                <a:noFill/>
              </a:ln>
              <a:solidFill>
                <a:schemeClr val="tx1"/>
              </a:solidFill>
              <a:effectLs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b="0" i="1" u="none" strike="noStrike" cap="none" normalizeH="0" baseline="0" dirty="0" smtClean="0">
                <a:ln>
                  <a:noFill/>
                </a:ln>
                <a:solidFill>
                  <a:schemeClr val="tx1"/>
                </a:solidFill>
                <a:effectLst/>
                <a:cs typeface="Times New Roman" pitchFamily="18" charset="0"/>
              </a:rPr>
              <a:t>Belediyenin Görev, Yetki ve </a:t>
            </a:r>
            <a:r>
              <a:rPr kumimoji="0" lang="tr-TR" b="0" i="1" u="none" strike="noStrike" cap="none" normalizeH="0" baseline="0" dirty="0" smtClean="0">
                <a:ln>
                  <a:noFill/>
                </a:ln>
                <a:solidFill>
                  <a:schemeClr val="tx1"/>
                </a:solidFill>
                <a:effectLst/>
                <a:cs typeface="Times New Roman" pitchFamily="18" charset="0"/>
              </a:rPr>
              <a:t>Sorumlulukları</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b="0" i="1" u="none" strike="noStrike" cap="none" normalizeH="0" baseline="0" dirty="0" smtClean="0">
              <a:ln>
                <a:noFill/>
              </a:ln>
              <a:solidFill>
                <a:schemeClr val="tx1"/>
              </a:solidFill>
              <a:effectLs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1" i="1" u="none" strike="noStrike" cap="none" normalizeH="0" baseline="0" dirty="0" smtClean="0">
                <a:ln>
                  <a:noFill/>
                </a:ln>
                <a:solidFill>
                  <a:schemeClr val="tx1"/>
                </a:solidFill>
                <a:effectLst/>
                <a:ea typeface="Times New Roman" pitchFamily="18" charset="0"/>
                <a:cs typeface="Arial" pitchFamily="34" charset="0"/>
              </a:rPr>
              <a:t>            Belediyenin görev ve sorumlulukları</a:t>
            </a:r>
            <a:r>
              <a:rPr kumimoji="0" lang="tr-TR" b="1" i="0" u="none" strike="noStrike" cap="none" normalizeH="0" baseline="0" dirty="0" smtClean="0">
                <a:ln>
                  <a:noFill/>
                </a:ln>
                <a:solidFill>
                  <a:schemeClr val="tx1"/>
                </a:solidFill>
                <a:effectLst/>
                <a:ea typeface="Times New Roman" pitchFamily="18" charset="0"/>
                <a:cs typeface="Arial" pitchFamily="34" charset="0"/>
              </a:rPr>
              <a:t> </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            Madde 14-</a:t>
            </a:r>
            <a:r>
              <a:rPr kumimoji="0" lang="tr-TR" b="0" i="0" u="none" strike="noStrike" cap="none" normalizeH="0" baseline="0" dirty="0" smtClean="0">
                <a:ln>
                  <a:noFill/>
                </a:ln>
                <a:solidFill>
                  <a:schemeClr val="tx1"/>
                </a:solidFill>
                <a:effectLst/>
                <a:ea typeface="Times New Roman" pitchFamily="18" charset="0"/>
                <a:cs typeface="Arial" pitchFamily="34" charset="0"/>
              </a:rPr>
              <a:t> Belediye, mahallî müşterek nitelikte olmak şartıyla;</a:t>
            </a:r>
            <a:endParaRPr kumimoji="0" 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a) İmar, su ve kanalizasyon, ulaşım gibi kentsel alt yapı; coğrafî ve kent bilgi sistemleri; çevre ve çevre sağlığı, temizlik ve katı atık; zabıta, itfaiye, acil yardım, kurtarma ve ambulans; şehir içi trafik; defin ve mezarlıklar; ağaçlandırma, park ve yeşil alanlar; konut; kültür ve sanat, turizm ve tanıtım, gençlik ve spor; sosyal hizmet ve yardım, nikâh, meslek ve beceri kazandırma; ekonomi ve ticaretin geliştirilmesi hizmetlerini yapar veya yaptırır. Büyükşehir belediyeleri ile nüfusu 50.000'i geçen belediyeler, kadınlar ve çocuklar için koruma evleri açar.</a:t>
            </a:r>
            <a:endParaRPr kumimoji="0" lang="tr-TR" b="0" i="0" u="none" strike="noStrike" cap="none" normalizeH="0" baseline="0" dirty="0" smtClean="0">
              <a:ln>
                <a:noFill/>
              </a:ln>
              <a:solidFill>
                <a:schemeClr val="tx1"/>
              </a:solidFill>
              <a:effectLst/>
              <a:cs typeface="Arial" pitchFamily="34" charset="0"/>
            </a:endParaRPr>
          </a:p>
        </p:txBody>
      </p:sp>
      <p:sp>
        <p:nvSpPr>
          <p:cNvPr id="8" name="Rectangle 6"/>
          <p:cNvSpPr>
            <a:spLocks noChangeArrowheads="1"/>
          </p:cNvSpPr>
          <p:nvPr/>
        </p:nvSpPr>
        <p:spPr bwMode="auto">
          <a:xfrm>
            <a:off x="1187624" y="116633"/>
            <a:ext cx="6747792" cy="648072"/>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5393 SAYILI BELEDİYE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it.ak\Desktop\bahcesehir_universitesi_logo_amblem.jpg"/>
          <p:cNvPicPr>
            <a:picLocks noChangeAspect="1" noChangeArrowheads="1"/>
          </p:cNvPicPr>
          <p:nvPr/>
        </p:nvPicPr>
        <p:blipFill>
          <a:blip r:embed="rId2" cstate="print"/>
          <a:srcRect/>
          <a:stretch>
            <a:fillRect/>
          </a:stretch>
        </p:blipFill>
        <p:spPr bwMode="auto">
          <a:xfrm>
            <a:off x="185051" y="188641"/>
            <a:ext cx="763924" cy="868101"/>
          </a:xfrm>
          <a:prstGeom prst="rect">
            <a:avLst/>
          </a:prstGeom>
          <a:noFill/>
        </p:spPr>
      </p:pic>
      <p:pic>
        <p:nvPicPr>
          <p:cNvPr id="9" name="Picture 2" descr="C:\Users\sait.ak\Desktop\bahcesehir_universitesi_logo_amblem.jpg"/>
          <p:cNvPicPr>
            <a:picLocks noChangeAspect="1" noChangeArrowheads="1"/>
          </p:cNvPicPr>
          <p:nvPr/>
        </p:nvPicPr>
        <p:blipFill>
          <a:blip r:embed="rId2" cstate="print"/>
          <a:srcRect/>
          <a:stretch>
            <a:fillRect/>
          </a:stretch>
        </p:blipFill>
        <p:spPr bwMode="auto">
          <a:xfrm>
            <a:off x="8227791" y="188641"/>
            <a:ext cx="763924" cy="868101"/>
          </a:xfrm>
          <a:prstGeom prst="rect">
            <a:avLst/>
          </a:prstGeom>
          <a:noFill/>
        </p:spPr>
      </p:pic>
      <p:sp>
        <p:nvSpPr>
          <p:cNvPr id="45057" name="Rectangle 1"/>
          <p:cNvSpPr>
            <a:spLocks noChangeArrowheads="1"/>
          </p:cNvSpPr>
          <p:nvPr/>
        </p:nvSpPr>
        <p:spPr bwMode="auto">
          <a:xfrm>
            <a:off x="539552" y="1268760"/>
            <a:ext cx="709228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İKİNCİ KISIM</a:t>
            </a:r>
            <a:endParaRPr kumimoji="0" lang="tr-TR"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b="0" i="1" u="none" strike="noStrike" cap="none" normalizeH="0" baseline="0" dirty="0" smtClean="0">
                <a:ln>
                  <a:noFill/>
                </a:ln>
                <a:solidFill>
                  <a:schemeClr val="tx1"/>
                </a:solidFill>
                <a:effectLst/>
                <a:ea typeface="Times New Roman" pitchFamily="18" charset="0"/>
                <a:cs typeface="Arial" pitchFamily="34" charset="0"/>
              </a:rPr>
              <a:t>Belediyenin Organları</a:t>
            </a:r>
            <a:endParaRPr kumimoji="0" lang="tr-TR"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BİRİNCİ BÖLÜM</a:t>
            </a:r>
            <a:endParaRPr kumimoji="0" lang="tr-TR"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b="0" i="1" u="none" strike="noStrike" cap="none" normalizeH="0" baseline="0" dirty="0" smtClean="0">
                <a:ln>
                  <a:noFill/>
                </a:ln>
                <a:solidFill>
                  <a:schemeClr val="tx1"/>
                </a:solidFill>
                <a:effectLst/>
                <a:ea typeface="Times New Roman" pitchFamily="18" charset="0"/>
                <a:cs typeface="Arial" pitchFamily="34" charset="0"/>
              </a:rPr>
              <a:t>Belediye Meclisi</a:t>
            </a:r>
            <a:endParaRPr kumimoji="0" lang="tr-TR"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b="1" i="1" u="none" strike="noStrike" cap="none" normalizeH="0" baseline="0" dirty="0" smtClean="0">
                <a:ln>
                  <a:noFill/>
                </a:ln>
                <a:solidFill>
                  <a:schemeClr val="tx1"/>
                </a:solidFill>
                <a:effectLst/>
                <a:ea typeface="Times New Roman" pitchFamily="18" charset="0"/>
                <a:cs typeface="Arial" pitchFamily="34" charset="0"/>
              </a:rPr>
              <a:t>Belediye meclisi</a:t>
            </a:r>
            <a:endParaRPr kumimoji="0" lang="tr-TR"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Madde 17-</a:t>
            </a:r>
            <a:r>
              <a:rPr kumimoji="0" lang="tr-TR" b="0" i="0" u="none" strike="noStrike" cap="none" normalizeH="0" baseline="0" dirty="0" smtClean="0">
                <a:ln>
                  <a:noFill/>
                </a:ln>
                <a:solidFill>
                  <a:schemeClr val="tx1"/>
                </a:solidFill>
                <a:effectLst/>
                <a:ea typeface="Times New Roman" pitchFamily="18" charset="0"/>
                <a:cs typeface="Arial" pitchFamily="34" charset="0"/>
              </a:rPr>
              <a:t> Belediye meclisi, belediyenin karar organıdır ve ilgili kanunda gösterilen esas ve </a:t>
            </a:r>
            <a:r>
              <a:rPr kumimoji="0" lang="tr-TR" b="0" i="0" u="none" strike="noStrike" cap="none" normalizeH="0" baseline="0" dirty="0" err="1" smtClean="0">
                <a:ln>
                  <a:noFill/>
                </a:ln>
                <a:solidFill>
                  <a:schemeClr val="tx1"/>
                </a:solidFill>
                <a:effectLst/>
                <a:ea typeface="Times New Roman" pitchFamily="18" charset="0"/>
                <a:cs typeface="Arial" pitchFamily="34" charset="0"/>
              </a:rPr>
              <a:t>usûllere</a:t>
            </a:r>
            <a:r>
              <a:rPr kumimoji="0" lang="tr-TR" b="0" i="0" u="none" strike="noStrike" cap="none" normalizeH="0" baseline="0" dirty="0" smtClean="0">
                <a:ln>
                  <a:noFill/>
                </a:ln>
                <a:solidFill>
                  <a:schemeClr val="tx1"/>
                </a:solidFill>
                <a:effectLst/>
                <a:ea typeface="Times New Roman" pitchFamily="18" charset="0"/>
                <a:cs typeface="Arial" pitchFamily="34" charset="0"/>
              </a:rPr>
              <a:t> göre seçilmiş üyelerden oluşur.</a:t>
            </a:r>
            <a:endParaRPr kumimoji="0" lang="tr-TR" b="0" i="0" u="none" strike="noStrike" cap="none" normalizeH="0" baseline="0" dirty="0" smtClean="0">
              <a:ln>
                <a:noFill/>
              </a:ln>
              <a:solidFill>
                <a:schemeClr val="tx1"/>
              </a:solidFill>
              <a:effectLst/>
              <a:cs typeface="Arial" pitchFamily="34" charset="0"/>
            </a:endParaRPr>
          </a:p>
        </p:txBody>
      </p:sp>
      <p:sp>
        <p:nvSpPr>
          <p:cNvPr id="45058" name="Rectangle 2"/>
          <p:cNvSpPr>
            <a:spLocks noChangeArrowheads="1"/>
          </p:cNvSpPr>
          <p:nvPr/>
        </p:nvSpPr>
        <p:spPr bwMode="auto">
          <a:xfrm>
            <a:off x="251520" y="3429000"/>
            <a:ext cx="67322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tr-TR" b="1" i="1" u="none" strike="noStrike" cap="none" normalizeH="0" baseline="0" dirty="0" smtClean="0">
                <a:ln>
                  <a:noFill/>
                </a:ln>
                <a:solidFill>
                  <a:schemeClr val="tx1"/>
                </a:solidFill>
                <a:effectLst/>
                <a:ea typeface="Times New Roman" pitchFamily="18" charset="0"/>
                <a:cs typeface="Arial" pitchFamily="34" charset="0"/>
              </a:rPr>
              <a:t>Meclisin görev ve yetkileri</a:t>
            </a:r>
            <a:endParaRPr kumimoji="0" lang="tr-TR"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ea typeface="Times New Roman" pitchFamily="18" charset="0"/>
                <a:cs typeface="Arial" pitchFamily="34" charset="0"/>
              </a:rPr>
              <a:t>Madde 18-</a:t>
            </a:r>
            <a:r>
              <a:rPr kumimoji="0" lang="tr-TR" b="0" i="0" u="none" strike="noStrike" cap="none" normalizeH="0" baseline="0" dirty="0" smtClean="0">
                <a:ln>
                  <a:noFill/>
                </a:ln>
                <a:solidFill>
                  <a:schemeClr val="tx1"/>
                </a:solidFill>
                <a:effectLst/>
                <a:ea typeface="Times New Roman" pitchFamily="18" charset="0"/>
                <a:cs typeface="Arial" pitchFamily="34" charset="0"/>
              </a:rPr>
              <a:t> Belediye meclisinin görev ve yetkileri şunlardır:</a:t>
            </a:r>
            <a:endParaRPr kumimoji="0" lang="tr-TR" b="0" i="0" u="none" strike="noStrike" cap="none" normalizeH="0" baseline="0" dirty="0" smtClean="0">
              <a:ln>
                <a:noFill/>
              </a:ln>
              <a:solidFill>
                <a:schemeClr val="tx1"/>
              </a:solidFill>
              <a:effectLst/>
              <a:cs typeface="Arial" pitchFamily="34" charset="0"/>
            </a:endParaRPr>
          </a:p>
        </p:txBody>
      </p:sp>
      <p:sp>
        <p:nvSpPr>
          <p:cNvPr id="6" name="5 Dikdörtgen"/>
          <p:cNvSpPr/>
          <p:nvPr/>
        </p:nvSpPr>
        <p:spPr>
          <a:xfrm>
            <a:off x="683568" y="4077072"/>
            <a:ext cx="7416824" cy="1477328"/>
          </a:xfrm>
          <a:prstGeom prst="rect">
            <a:avLst/>
          </a:prstGeom>
        </p:spPr>
        <p:txBody>
          <a:bodyPr wrap="square">
            <a:spAutoFit/>
          </a:bodyPr>
          <a:lstStyle/>
          <a:p>
            <a:r>
              <a:rPr lang="tr-TR" dirty="0" smtClean="0"/>
              <a:t>c) Belediyenin imar plânlarını görüşmek ve onaylamak, büyükşehir ve il belediyelerinde il çevre düzeni plânını kabul etmek. </a:t>
            </a:r>
            <a:r>
              <a:rPr lang="tr-TR" b="1" dirty="0" smtClean="0"/>
              <a:t>(Ek cümle: 1/7/2006-5538/29 md.) </a:t>
            </a:r>
            <a:r>
              <a:rPr lang="tr-TR" dirty="0" smtClean="0"/>
              <a:t>Belediye sınırları il sınırı olan Büyükşehir Belediyelerinde il çevre düzeni planı ilgili Büyükşehir Belediyeleri tarafından yapılır veya yaptırılır ve doğrudan Belediye Meclisi tarafından onaylanır.</a:t>
            </a:r>
            <a:endParaRPr lang="tr-TR" dirty="0"/>
          </a:p>
        </p:txBody>
      </p:sp>
      <p:sp>
        <p:nvSpPr>
          <p:cNvPr id="8" name="Rectangle 6"/>
          <p:cNvSpPr>
            <a:spLocks noChangeArrowheads="1"/>
          </p:cNvSpPr>
          <p:nvPr/>
        </p:nvSpPr>
        <p:spPr bwMode="auto">
          <a:xfrm>
            <a:off x="1187624" y="116633"/>
            <a:ext cx="6747792" cy="648072"/>
          </a:xfrm>
          <a:prstGeom prst="rect">
            <a:avLst/>
          </a:prstGeom>
          <a:gradFill rotWithShape="1">
            <a:gsLst>
              <a:gs pos="0">
                <a:schemeClr val="accent1">
                  <a:alpha val="30000"/>
                </a:schemeClr>
              </a:gs>
              <a:gs pos="100000">
                <a:schemeClr val="accent1">
                  <a:gamma/>
                  <a:shade val="46275"/>
                  <a:invGamma/>
                </a:schemeClr>
              </a:gs>
            </a:gsLst>
            <a:lin ang="0" scaled="1"/>
          </a:gradFill>
          <a:ln w="12700">
            <a:solidFill>
              <a:schemeClr val="tx1"/>
            </a:solidFill>
            <a:miter lim="800000"/>
            <a:headEnd/>
            <a:tailEnd/>
          </a:ln>
          <a:effectLst/>
        </p:spPr>
        <p:txBody>
          <a:bodyPr lIns="92075" tIns="46038" rIns="92075" bIns="46038" anchor="ctr"/>
          <a:lstStyle/>
          <a:p>
            <a:pPr algn="ctr">
              <a:lnSpc>
                <a:spcPct val="90000"/>
              </a:lnSpc>
              <a:defRPr/>
            </a:pPr>
            <a:r>
              <a:rPr lang="tr-TR" sz="2400" b="1" dirty="0" smtClean="0">
                <a:effectLst>
                  <a:outerShdw blurRad="38100" dist="38100" dir="2700000" algn="tl">
                    <a:srgbClr val="FFFFFF"/>
                  </a:outerShdw>
                </a:effectLst>
                <a:latin typeface="Times New Roman" pitchFamily="18" charset="0"/>
              </a:rPr>
              <a:t>5393 SAYILI BELEDİYE KANUNU</a:t>
            </a:r>
            <a:endParaRPr lang="tr-TR" sz="2400" b="1" dirty="0" smtClean="0">
              <a:effectLst>
                <a:outerShdw blurRad="38100" dist="38100" dir="2700000" algn="tl">
                  <a:srgbClr val="FFFFFF"/>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1143</TotalTime>
  <Words>1196</Words>
  <Application>Microsoft Office PowerPoint</Application>
  <PresentationFormat>Ekran Gösterisi (4:3)</PresentationFormat>
  <Paragraphs>240</Paragraphs>
  <Slides>34</Slides>
  <Notes>3</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 Sait AK</dc:creator>
  <cp:lastModifiedBy>sait.ak</cp:lastModifiedBy>
  <cp:revision>169</cp:revision>
  <dcterms:created xsi:type="dcterms:W3CDTF">2013-04-24T10:14:53Z</dcterms:created>
  <dcterms:modified xsi:type="dcterms:W3CDTF">2013-12-25T15:40:44Z</dcterms:modified>
</cp:coreProperties>
</file>