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67" r:id="rId4"/>
    <p:sldId id="266" r:id="rId5"/>
    <p:sldId id="278" r:id="rId6"/>
    <p:sldId id="279" r:id="rId7"/>
    <p:sldId id="280" r:id="rId8"/>
    <p:sldId id="260" r:id="rId9"/>
    <p:sldId id="271" r:id="rId10"/>
    <p:sldId id="273" r:id="rId11"/>
    <p:sldId id="274" r:id="rId12"/>
    <p:sldId id="272" r:id="rId13"/>
    <p:sldId id="277" r:id="rId14"/>
    <p:sldId id="270" r:id="rId15"/>
    <p:sldId id="282" r:id="rId16"/>
    <p:sldId id="281" r:id="rId17"/>
    <p:sldId id="269" r:id="rId18"/>
    <p:sldId id="262" r:id="rId19"/>
    <p:sldId id="276" r:id="rId20"/>
    <p:sldId id="283" r:id="rId21"/>
    <p:sldId id="284"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01F"/>
    <a:srgbClr val="E2C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1254" autoAdjust="0"/>
  </p:normalViewPr>
  <p:slideViewPr>
    <p:cSldViewPr>
      <p:cViewPr>
        <p:scale>
          <a:sx n="48" d="100"/>
          <a:sy n="48" d="100"/>
        </p:scale>
        <p:origin x="-111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E42C38C8-4351-4E23-9506-46722AB0EEF1}" type="datetimeFigureOut">
              <a:rPr lang="tr-TR" smtClean="0"/>
              <a:pPr/>
              <a:t>19.02.2013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95B09D-50C3-4D74-A279-2A00FD127FF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42C38C8-4351-4E23-9506-46722AB0EEF1}" type="datetimeFigureOut">
              <a:rPr lang="tr-TR" smtClean="0"/>
              <a:pPr/>
              <a:t>19.02.2013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95B09D-50C3-4D74-A279-2A00FD127FF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42C38C8-4351-4E23-9506-46722AB0EEF1}" type="datetimeFigureOut">
              <a:rPr lang="tr-TR" smtClean="0"/>
              <a:pPr/>
              <a:t>19.02.2013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95B09D-50C3-4D74-A279-2A00FD127FF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42C38C8-4351-4E23-9506-46722AB0EEF1}" type="datetimeFigureOut">
              <a:rPr lang="tr-TR" smtClean="0"/>
              <a:pPr/>
              <a:t>19.02.2013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95B09D-50C3-4D74-A279-2A00FD127FF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42C38C8-4351-4E23-9506-46722AB0EEF1}" type="datetimeFigureOut">
              <a:rPr lang="tr-TR" smtClean="0"/>
              <a:pPr/>
              <a:t>19.02.2013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B95B09D-50C3-4D74-A279-2A00FD127FF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E42C38C8-4351-4E23-9506-46722AB0EEF1}" type="datetimeFigureOut">
              <a:rPr lang="tr-TR" smtClean="0"/>
              <a:pPr/>
              <a:t>19.02.2013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B95B09D-50C3-4D74-A279-2A00FD127FF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E42C38C8-4351-4E23-9506-46722AB0EEF1}" type="datetimeFigureOut">
              <a:rPr lang="tr-TR" smtClean="0"/>
              <a:pPr/>
              <a:t>19.02.2013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B95B09D-50C3-4D74-A279-2A00FD127FF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E42C38C8-4351-4E23-9506-46722AB0EEF1}" type="datetimeFigureOut">
              <a:rPr lang="tr-TR" smtClean="0"/>
              <a:pPr/>
              <a:t>19.02.2013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B95B09D-50C3-4D74-A279-2A00FD127FF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42C38C8-4351-4E23-9506-46722AB0EEF1}" type="datetimeFigureOut">
              <a:rPr lang="tr-TR" smtClean="0"/>
              <a:pPr/>
              <a:t>19.02.2013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B95B09D-50C3-4D74-A279-2A00FD127FF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42C38C8-4351-4E23-9506-46722AB0EEF1}" type="datetimeFigureOut">
              <a:rPr lang="tr-TR" smtClean="0"/>
              <a:pPr/>
              <a:t>19.02.2013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B95B09D-50C3-4D74-A279-2A00FD127FF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42C38C8-4351-4E23-9506-46722AB0EEF1}" type="datetimeFigureOut">
              <a:rPr lang="tr-TR" smtClean="0"/>
              <a:pPr/>
              <a:t>19.02.2013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B95B09D-50C3-4D74-A279-2A00FD127FF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38C8-4351-4E23-9506-46722AB0EEF1}" type="datetimeFigureOut">
              <a:rPr lang="tr-TR" smtClean="0"/>
              <a:pPr/>
              <a:t>19.02.2013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5B09D-50C3-4D74-A279-2A00FD127FF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9552" y="764705"/>
            <a:ext cx="7918648" cy="2835746"/>
          </a:xfrm>
        </p:spPr>
        <p:txBody>
          <a:bodyPr>
            <a:normAutofit fontScale="90000"/>
          </a:bodyPr>
          <a:lstStyle/>
          <a:p>
            <a:r>
              <a:rPr lang="tr-TR" sz="3600" b="1" dirty="0" smtClean="0"/>
              <a:t/>
            </a:r>
            <a:br>
              <a:rPr lang="tr-TR" sz="3600" b="1" dirty="0" smtClean="0"/>
            </a:br>
            <a:r>
              <a:rPr lang="tr-TR" sz="3600" b="1" dirty="0" smtClean="0">
                <a:solidFill>
                  <a:schemeClr val="tx2">
                    <a:lumMod val="50000"/>
                  </a:schemeClr>
                </a:solidFill>
              </a:rPr>
              <a:t>On üç ilde büyükşehir belediyesi ve Yirmi altı ilçe kurulması ile bazı kanun ve Kanun hükmünde kararnamelerde değişiklik Yapılmasına </a:t>
            </a:r>
            <a:r>
              <a:rPr lang="tr-TR" sz="3600" b="1" smtClean="0">
                <a:solidFill>
                  <a:schemeClr val="tx2">
                    <a:lumMod val="50000"/>
                  </a:schemeClr>
                </a:solidFill>
              </a:rPr>
              <a:t>dair</a:t>
            </a:r>
            <a:r>
              <a:rPr lang="tr-TR" sz="3600" b="1" smtClean="0">
                <a:solidFill>
                  <a:schemeClr val="tx2">
                    <a:lumMod val="50000"/>
                  </a:schemeClr>
                </a:solidFill>
                <a:effectLst>
                  <a:outerShdw blurRad="38100" dist="38100" dir="2700000" algn="tl">
                    <a:srgbClr val="000000">
                      <a:alpha val="43137"/>
                    </a:srgbClr>
                  </a:outerShdw>
                </a:effectLst>
              </a:rPr>
              <a:t> </a:t>
            </a:r>
            <a:r>
              <a:rPr lang="tr-TR" sz="3600" b="1" smtClean="0">
                <a:solidFill>
                  <a:schemeClr val="tx2">
                    <a:lumMod val="50000"/>
                  </a:schemeClr>
                </a:solidFill>
                <a:effectLst>
                  <a:outerShdw blurRad="38100" dist="38100" dir="2700000" algn="tl">
                    <a:srgbClr val="000000">
                      <a:alpha val="43137"/>
                    </a:srgbClr>
                  </a:outerShdw>
                </a:effectLst>
              </a:rPr>
              <a:t>6360 </a:t>
            </a:r>
            <a:r>
              <a:rPr lang="tr-TR" sz="3600" b="1" dirty="0" smtClean="0">
                <a:solidFill>
                  <a:schemeClr val="tx2">
                    <a:lumMod val="50000"/>
                  </a:schemeClr>
                </a:solidFill>
                <a:effectLst>
                  <a:outerShdw blurRad="38100" dist="38100" dir="2700000" algn="tl">
                    <a:srgbClr val="000000">
                      <a:alpha val="43137"/>
                    </a:srgbClr>
                  </a:outerShdw>
                </a:effectLst>
              </a:rPr>
              <a:t>sayılı Kanun</a:t>
            </a:r>
            <a:br>
              <a:rPr lang="tr-TR" sz="3600" b="1" dirty="0" smtClean="0">
                <a:solidFill>
                  <a:schemeClr val="tx2">
                    <a:lumMod val="50000"/>
                  </a:schemeClr>
                </a:solidFill>
                <a:effectLst>
                  <a:outerShdw blurRad="38100" dist="38100" dir="2700000" algn="tl">
                    <a:srgbClr val="000000">
                      <a:alpha val="43137"/>
                    </a:srgbClr>
                  </a:outerShdw>
                </a:effectLst>
              </a:rPr>
            </a:br>
            <a:r>
              <a:rPr lang="tr-TR" sz="3600" b="1" dirty="0" smtClean="0">
                <a:solidFill>
                  <a:schemeClr val="tx2">
                    <a:lumMod val="50000"/>
                  </a:schemeClr>
                </a:solidFill>
                <a:effectLst>
                  <a:outerShdw blurRad="38100" dist="38100" dir="2700000" algn="tl">
                    <a:srgbClr val="000000">
                      <a:alpha val="43137"/>
                    </a:srgbClr>
                  </a:outerShdw>
                </a:effectLst>
              </a:rPr>
              <a:t>Üzerine Değerlendirmeler: </a:t>
            </a:r>
            <a:br>
              <a:rPr lang="tr-TR" sz="3600" b="1" dirty="0" smtClean="0">
                <a:solidFill>
                  <a:schemeClr val="tx2">
                    <a:lumMod val="50000"/>
                  </a:schemeClr>
                </a:solidFill>
                <a:effectLst>
                  <a:outerShdw blurRad="38100" dist="38100" dir="2700000" algn="tl">
                    <a:srgbClr val="000000">
                      <a:alpha val="43137"/>
                    </a:srgbClr>
                  </a:outerShdw>
                </a:effectLst>
              </a:rPr>
            </a:br>
            <a:r>
              <a:rPr lang="tr-TR" sz="3600" b="1" dirty="0">
                <a:solidFill>
                  <a:schemeClr val="tx2">
                    <a:lumMod val="50000"/>
                  </a:schemeClr>
                </a:solidFill>
                <a:effectLst>
                  <a:outerShdw blurRad="38100" dist="38100" dir="2700000" algn="tl">
                    <a:srgbClr val="000000">
                      <a:alpha val="43137"/>
                    </a:srgbClr>
                  </a:outerShdw>
                </a:effectLst>
              </a:rPr>
              <a:t>K</a:t>
            </a:r>
            <a:r>
              <a:rPr lang="tr-TR" sz="3600" b="1" dirty="0" smtClean="0">
                <a:solidFill>
                  <a:schemeClr val="tx2">
                    <a:lumMod val="50000"/>
                  </a:schemeClr>
                </a:solidFill>
                <a:effectLst>
                  <a:outerShdw blurRad="38100" dist="38100" dir="2700000" algn="tl">
                    <a:srgbClr val="000000">
                      <a:alpha val="43137"/>
                    </a:srgbClr>
                  </a:outerShdw>
                </a:effectLst>
              </a:rPr>
              <a:t>öylerin Mahalleye Dönüşümü</a:t>
            </a:r>
            <a:r>
              <a:rPr lang="tr-TR" dirty="0">
                <a:solidFill>
                  <a:schemeClr val="tx2">
                    <a:lumMod val="50000"/>
                  </a:schemeClr>
                </a:solidFill>
                <a:effectLst>
                  <a:outerShdw blurRad="38100" dist="38100" dir="2700000" algn="tl">
                    <a:srgbClr val="000000">
                      <a:alpha val="43137"/>
                    </a:srgbClr>
                  </a:outerShdw>
                </a:effectLst>
              </a:rPr>
              <a:t/>
            </a:r>
            <a:br>
              <a:rPr lang="tr-TR" dirty="0">
                <a:solidFill>
                  <a:schemeClr val="tx2">
                    <a:lumMod val="50000"/>
                  </a:schemeClr>
                </a:solidFill>
                <a:effectLst>
                  <a:outerShdw blurRad="38100" dist="38100" dir="2700000" algn="tl">
                    <a:srgbClr val="000000">
                      <a:alpha val="43137"/>
                    </a:srgbClr>
                  </a:outerShdw>
                </a:effectLst>
              </a:rPr>
            </a:br>
            <a:endParaRPr lang="tr-TR" dirty="0">
              <a:solidFill>
                <a:schemeClr val="tx2">
                  <a:lumMod val="50000"/>
                </a:schemeClr>
              </a:solidFill>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p:txBody>
          <a:bodyPr/>
          <a:lstStyle/>
          <a:p>
            <a:r>
              <a:rPr lang="tr-TR" b="1" dirty="0" smtClean="0">
                <a:solidFill>
                  <a:schemeClr val="accent6">
                    <a:lumMod val="75000"/>
                  </a:schemeClr>
                </a:solidFill>
                <a:effectLst>
                  <a:outerShdw blurRad="38100" dist="38100" dir="2700000" algn="tl">
                    <a:srgbClr val="000000">
                      <a:alpha val="43137"/>
                    </a:srgbClr>
                  </a:outerShdw>
                </a:effectLst>
              </a:rPr>
              <a:t>Doç. Dr. Pelin Pınar ÖZDEN</a:t>
            </a:r>
          </a:p>
          <a:p>
            <a:r>
              <a:rPr lang="tr-TR" b="1" dirty="0" smtClean="0">
                <a:solidFill>
                  <a:schemeClr val="accent6">
                    <a:lumMod val="75000"/>
                  </a:schemeClr>
                </a:solidFill>
                <a:effectLst>
                  <a:outerShdw blurRad="38100" dist="38100" dir="2700000" algn="tl">
                    <a:srgbClr val="000000">
                      <a:alpha val="43137"/>
                    </a:srgbClr>
                  </a:outerShdw>
                </a:effectLst>
              </a:rPr>
              <a:t>İstanbul Üniversitesi</a:t>
            </a:r>
            <a:endParaRPr lang="tr-TR" b="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6">
                    <a:lumMod val="75000"/>
                  </a:schemeClr>
                </a:solidFill>
                <a:effectLst>
                  <a:outerShdw blurRad="38100" dist="38100" dir="2700000" algn="tl">
                    <a:srgbClr val="000000">
                      <a:alpha val="43137"/>
                    </a:srgbClr>
                  </a:outerShdw>
                </a:effectLst>
              </a:rPr>
              <a:t>Trabzon İl Özel İdaresi</a:t>
            </a:r>
            <a:endParaRPr lang="tr-TR" b="1" dirty="0">
              <a:solidFill>
                <a:schemeClr val="accent6">
                  <a:lumMod val="75000"/>
                </a:schemeClr>
              </a:solidFill>
              <a:effectLst>
                <a:outerShdw blurRad="38100" dist="38100" dir="2700000" algn="tl">
                  <a:srgbClr val="000000">
                    <a:alpha val="43137"/>
                  </a:srgbClr>
                </a:outerShdw>
              </a:effectLst>
            </a:endParaRPr>
          </a:p>
        </p:txBody>
      </p:sp>
      <p:pic>
        <p:nvPicPr>
          <p:cNvPr id="4" name="Picture 2" descr="F:\tip proje-trabzon.jpg"/>
          <p:cNvPicPr>
            <a:picLocks noChangeAspect="1" noChangeArrowheads="1"/>
          </p:cNvPicPr>
          <p:nvPr/>
        </p:nvPicPr>
        <p:blipFill>
          <a:blip r:embed="rId2" cstate="print"/>
          <a:srcRect/>
          <a:stretch>
            <a:fillRect/>
          </a:stretch>
        </p:blipFill>
        <p:spPr bwMode="auto">
          <a:xfrm>
            <a:off x="1619672" y="2564904"/>
            <a:ext cx="5112568" cy="3723653"/>
          </a:xfrm>
          <a:prstGeom prst="rect">
            <a:avLst/>
          </a:prstGeom>
          <a:noFill/>
        </p:spPr>
      </p:pic>
      <p:pic>
        <p:nvPicPr>
          <p:cNvPr id="23554" name="Picture 2" descr="http://www.ziza.net/web/trabzon/fotolar/trabzon_evi.jpg"/>
          <p:cNvPicPr>
            <a:picLocks noChangeAspect="1" noChangeArrowheads="1"/>
          </p:cNvPicPr>
          <p:nvPr/>
        </p:nvPicPr>
        <p:blipFill>
          <a:blip r:embed="rId3" cstate="print"/>
          <a:srcRect/>
          <a:stretch>
            <a:fillRect/>
          </a:stretch>
        </p:blipFill>
        <p:spPr bwMode="auto">
          <a:xfrm>
            <a:off x="5975796" y="1340768"/>
            <a:ext cx="3014289" cy="2016224"/>
          </a:xfrm>
          <a:prstGeom prst="rect">
            <a:avLst/>
          </a:prstGeom>
          <a:noFill/>
        </p:spPr>
      </p:pic>
      <p:pic>
        <p:nvPicPr>
          <p:cNvPr id="23556" name="Picture 4" descr="http://www.resimvadisi.com/data/media/411/Surmene_Kastel_Trabzon.jpg"/>
          <p:cNvPicPr>
            <a:picLocks noChangeAspect="1" noChangeArrowheads="1"/>
          </p:cNvPicPr>
          <p:nvPr/>
        </p:nvPicPr>
        <p:blipFill>
          <a:blip r:embed="rId4" cstate="print"/>
          <a:srcRect/>
          <a:stretch>
            <a:fillRect/>
          </a:stretch>
        </p:blipFill>
        <p:spPr bwMode="auto">
          <a:xfrm>
            <a:off x="611560" y="1196752"/>
            <a:ext cx="1765244" cy="2094756"/>
          </a:xfrm>
          <a:prstGeom prst="rect">
            <a:avLst/>
          </a:prstGeom>
          <a:noFill/>
        </p:spPr>
      </p:pic>
      <p:pic>
        <p:nvPicPr>
          <p:cNvPr id="23558" name="Picture 6" descr="http://2.bp.blogspot.com/_fDg-68xiyTA/TFaPYHMto8I/AAAAAAAAEDc/sX4FCrGyWyc/s1600/msno-35.JPG"/>
          <p:cNvPicPr>
            <a:picLocks noChangeAspect="1" noChangeArrowheads="1"/>
          </p:cNvPicPr>
          <p:nvPr/>
        </p:nvPicPr>
        <p:blipFill>
          <a:blip r:embed="rId5" cstate="print"/>
          <a:srcRect/>
          <a:stretch>
            <a:fillRect/>
          </a:stretch>
        </p:blipFill>
        <p:spPr bwMode="auto">
          <a:xfrm>
            <a:off x="6084168" y="4365104"/>
            <a:ext cx="2824823" cy="21142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6">
                    <a:lumMod val="75000"/>
                  </a:schemeClr>
                </a:solidFill>
                <a:effectLst>
                  <a:outerShdw blurRad="38100" dist="38100" dir="2700000" algn="tl">
                    <a:srgbClr val="000000">
                      <a:alpha val="43137"/>
                    </a:srgbClr>
                  </a:outerShdw>
                </a:effectLst>
              </a:rPr>
              <a:t>Kahramanmaraş İl Özel İdaresi</a:t>
            </a:r>
            <a:endParaRPr lang="tr-TR" b="1" dirty="0">
              <a:solidFill>
                <a:schemeClr val="accent6">
                  <a:lumMod val="75000"/>
                </a:schemeClr>
              </a:solidFill>
              <a:effectLst>
                <a:outerShdw blurRad="38100" dist="38100" dir="2700000" algn="tl">
                  <a:srgbClr val="000000">
                    <a:alpha val="43137"/>
                  </a:srgbClr>
                </a:outerShdw>
              </a:effectLst>
            </a:endParaRPr>
          </a:p>
        </p:txBody>
      </p:sp>
      <p:pic>
        <p:nvPicPr>
          <p:cNvPr id="24578" name="Picture 2" descr="http://www.marasinsesi.com/images/haberler/koyde_ev_yapmak_istayene_destek.jpg"/>
          <p:cNvPicPr>
            <a:picLocks noChangeAspect="1" noChangeArrowheads="1"/>
          </p:cNvPicPr>
          <p:nvPr/>
        </p:nvPicPr>
        <p:blipFill>
          <a:blip r:embed="rId2" cstate="print"/>
          <a:srcRect/>
          <a:stretch>
            <a:fillRect/>
          </a:stretch>
        </p:blipFill>
        <p:spPr bwMode="auto">
          <a:xfrm>
            <a:off x="3419872" y="1628800"/>
            <a:ext cx="4429125" cy="2762251"/>
          </a:xfrm>
          <a:prstGeom prst="rect">
            <a:avLst/>
          </a:prstGeom>
          <a:noFill/>
        </p:spPr>
      </p:pic>
      <p:pic>
        <p:nvPicPr>
          <p:cNvPr id="24580" name="Picture 4" descr="http://osymtercih.net/sites/default/files/kahramanmaras-eski.jpg?1305637711"/>
          <p:cNvPicPr>
            <a:picLocks noChangeAspect="1" noChangeArrowheads="1"/>
          </p:cNvPicPr>
          <p:nvPr/>
        </p:nvPicPr>
        <p:blipFill>
          <a:blip r:embed="rId3" cstate="print"/>
          <a:srcRect/>
          <a:stretch>
            <a:fillRect/>
          </a:stretch>
        </p:blipFill>
        <p:spPr bwMode="auto">
          <a:xfrm>
            <a:off x="4139952" y="4509120"/>
            <a:ext cx="3182784" cy="2117999"/>
          </a:xfrm>
          <a:prstGeom prst="rect">
            <a:avLst/>
          </a:prstGeom>
          <a:noFill/>
        </p:spPr>
      </p:pic>
      <p:pic>
        <p:nvPicPr>
          <p:cNvPr id="24582" name="Picture 6" descr="http://www.e-tarih.org/images/teser/878.gif"/>
          <p:cNvPicPr>
            <a:picLocks noChangeAspect="1" noChangeArrowheads="1"/>
          </p:cNvPicPr>
          <p:nvPr/>
        </p:nvPicPr>
        <p:blipFill>
          <a:blip r:embed="rId4" cstate="print"/>
          <a:srcRect/>
          <a:stretch>
            <a:fillRect/>
          </a:stretch>
        </p:blipFill>
        <p:spPr bwMode="auto">
          <a:xfrm>
            <a:off x="755576" y="1628799"/>
            <a:ext cx="2160240" cy="460430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kalitelihayat.com/images/other/2010da-kacak-yapilasmayi-onlemede-307-tip-proje-20101221AY370185-01.jpg"/>
          <p:cNvPicPr>
            <a:picLocks noChangeAspect="1" noChangeArrowheads="1"/>
          </p:cNvPicPr>
          <p:nvPr/>
        </p:nvPicPr>
        <p:blipFill>
          <a:blip r:embed="rId2" cstate="print"/>
          <a:srcRect/>
          <a:stretch>
            <a:fillRect/>
          </a:stretch>
        </p:blipFill>
        <p:spPr bwMode="auto">
          <a:xfrm>
            <a:off x="1043608" y="764704"/>
            <a:ext cx="7460762" cy="496855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3600" dirty="0" smtClean="0"/>
              <a:t>Geleneksel toplumların ürettiği «</a:t>
            </a:r>
            <a:r>
              <a:rPr lang="tr-TR" sz="3600" b="1" dirty="0" smtClean="0"/>
              <a:t>geleneksel ürünlerin</a:t>
            </a:r>
            <a:r>
              <a:rPr lang="tr-TR" sz="3600" dirty="0" smtClean="0"/>
              <a:t>» niteliklerinden söz ederken, bu ürünlerin üretim süreçlerinin gelenekselliği de önem taşır. Geleneksel ürün, ürün kadar üretim sürecinin de gelenekselliği sonucunda elde edilebilir (</a:t>
            </a:r>
            <a:r>
              <a:rPr lang="tr-TR" sz="3600" dirty="0" err="1" smtClean="0"/>
              <a:t>Eyüce</a:t>
            </a:r>
            <a:r>
              <a:rPr lang="tr-TR" sz="3600" dirty="0" smtClean="0"/>
              <a:t>, 2005).</a:t>
            </a:r>
            <a:endParaRPr lang="tr-TR" sz="3600" dirty="0"/>
          </a:p>
        </p:txBody>
      </p:sp>
      <p:sp>
        <p:nvSpPr>
          <p:cNvPr id="4" name="İçerik Yer Tutucusu 5"/>
          <p:cNvSpPr txBox="1">
            <a:spLocks/>
          </p:cNvSpPr>
          <p:nvPr/>
        </p:nvSpPr>
        <p:spPr>
          <a:xfrm>
            <a:off x="0" y="0"/>
            <a:ext cx="9144000" cy="1340768"/>
          </a:xfrm>
          <a:prstGeom prst="rect">
            <a:avLst/>
          </a:prstGeom>
          <a:solidFill>
            <a:schemeClr val="accent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tr-TR" b="1" dirty="0" smtClean="0">
              <a:solidFill>
                <a:srgbClr val="F5801F"/>
              </a:solidFill>
              <a:effectLst>
                <a:outerShdw blurRad="38100" dist="38100" dir="2700000" algn="tl">
                  <a:srgbClr val="000000">
                    <a:alpha val="43137"/>
                  </a:srgbClr>
                </a:outerShdw>
              </a:effectLst>
            </a:endParaRPr>
          </a:p>
          <a:p>
            <a:pPr marL="0" indent="0" algn="ctr">
              <a:buFont typeface="Arial" pitchFamily="34" charset="0"/>
              <a:buNone/>
            </a:pPr>
            <a:r>
              <a:rPr lang="tr-TR" sz="3900" b="1" dirty="0" smtClean="0">
                <a:solidFill>
                  <a:srgbClr val="F5801F"/>
                </a:solidFill>
                <a:effectLst>
                  <a:outerShdw blurRad="38100" dist="38100" dir="2700000" algn="tl">
                    <a:srgbClr val="000000">
                      <a:alpha val="43137"/>
                    </a:srgbClr>
                  </a:outerShdw>
                </a:effectLst>
              </a:rPr>
              <a:t>Kırsal alanda hatalı modernleşme süreci</a:t>
            </a:r>
            <a:endParaRPr lang="tr-TR" sz="3900" b="1" dirty="0">
              <a:solidFill>
                <a:srgbClr val="F5801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549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1"/>
          </p:nvPr>
        </p:nvSpPr>
        <p:spPr>
          <a:xfrm>
            <a:off x="251520" y="1484784"/>
            <a:ext cx="8280920" cy="5040560"/>
          </a:xfrm>
        </p:spPr>
        <p:txBody>
          <a:bodyPr>
            <a:normAutofit fontScale="92500" lnSpcReduction="10000"/>
          </a:bodyPr>
          <a:lstStyle/>
          <a:p>
            <a:r>
              <a:rPr lang="tr-TR" dirty="0"/>
              <a:t>Mahalleye dönüşen köylerde, tarım ve hayvancılık amaçlı yapılardaki işletmeler </a:t>
            </a:r>
            <a:r>
              <a:rPr lang="tr-TR" dirty="0" smtClean="0"/>
              <a:t>ile;</a:t>
            </a:r>
          </a:p>
          <a:p>
            <a:r>
              <a:rPr lang="tr-TR" dirty="0" smtClean="0"/>
              <a:t>Bu </a:t>
            </a:r>
            <a:r>
              <a:rPr lang="tr-TR" dirty="0"/>
              <a:t>yerlerde oturanların ihtiyaçlarını karşılayacak bakkal, manav, berber, fırın, kahve, lokanta, pansiyonlar, </a:t>
            </a:r>
            <a:r>
              <a:rPr lang="tr-TR" dirty="0" smtClean="0"/>
              <a:t>büfeler;</a:t>
            </a:r>
          </a:p>
          <a:p>
            <a:pPr marL="0" indent="0">
              <a:buNone/>
            </a:pPr>
            <a:r>
              <a:rPr lang="tr-TR" dirty="0" smtClean="0"/>
              <a:t>     işletme </a:t>
            </a:r>
            <a:r>
              <a:rPr lang="tr-TR" dirty="0"/>
              <a:t>ruhsatı almış </a:t>
            </a:r>
            <a:r>
              <a:rPr lang="tr-TR" dirty="0" smtClean="0"/>
              <a:t>sayılıyor. </a:t>
            </a:r>
          </a:p>
          <a:p>
            <a:r>
              <a:rPr lang="tr-TR" dirty="0" smtClean="0"/>
              <a:t>Bu </a:t>
            </a:r>
            <a:r>
              <a:rPr lang="tr-TR" dirty="0"/>
              <a:t>işletmelerin bulunduğu binalardan, kanunun yayımlandığı tarihe kadar bitirilmiş olanlar da ruhsatlandırılmış </a:t>
            </a:r>
            <a:r>
              <a:rPr lang="tr-TR" dirty="0" smtClean="0"/>
              <a:t>sayılıyor.</a:t>
            </a:r>
            <a:r>
              <a:rPr lang="en-GB" dirty="0" smtClean="0"/>
              <a:t> </a:t>
            </a:r>
            <a:endParaRPr lang="tr-TR" dirty="0" smtClean="0"/>
          </a:p>
          <a:p>
            <a:r>
              <a:rPr lang="tr-TR" dirty="0" smtClean="0"/>
              <a:t>B</a:t>
            </a:r>
            <a:r>
              <a:rPr lang="en-GB" dirty="0" smtClean="0"/>
              <a:t>u </a:t>
            </a:r>
            <a:r>
              <a:rPr lang="en-GB" dirty="0" err="1"/>
              <a:t>yapılar</a:t>
            </a:r>
            <a:r>
              <a:rPr lang="en-GB" dirty="0"/>
              <a:t> </a:t>
            </a:r>
            <a:r>
              <a:rPr lang="en-GB" dirty="0" err="1"/>
              <a:t>elektrik</a:t>
            </a:r>
            <a:r>
              <a:rPr lang="en-GB" dirty="0"/>
              <a:t>, </a:t>
            </a:r>
            <a:r>
              <a:rPr lang="en-GB" dirty="0" err="1"/>
              <a:t>su</a:t>
            </a:r>
            <a:r>
              <a:rPr lang="en-GB" dirty="0"/>
              <a:t> </a:t>
            </a:r>
            <a:r>
              <a:rPr lang="en-GB" dirty="0" err="1"/>
              <a:t>ve</a:t>
            </a:r>
            <a:r>
              <a:rPr lang="en-GB" dirty="0"/>
              <a:t> </a:t>
            </a:r>
            <a:r>
              <a:rPr lang="en-GB" dirty="0" err="1"/>
              <a:t>bunun</a:t>
            </a:r>
            <a:r>
              <a:rPr lang="en-GB" dirty="0"/>
              <a:t> </a:t>
            </a:r>
            <a:r>
              <a:rPr lang="en-GB" dirty="0" err="1"/>
              <a:t>gibi</a:t>
            </a:r>
            <a:r>
              <a:rPr lang="en-GB" dirty="0"/>
              <a:t> </a:t>
            </a:r>
            <a:r>
              <a:rPr lang="en-GB" dirty="0" err="1"/>
              <a:t>kamu</a:t>
            </a:r>
            <a:r>
              <a:rPr lang="en-GB" dirty="0"/>
              <a:t> </a:t>
            </a:r>
            <a:r>
              <a:rPr lang="en-GB" dirty="0" err="1"/>
              <a:t>hizmetlerinden</a:t>
            </a:r>
            <a:r>
              <a:rPr lang="en-GB" dirty="0"/>
              <a:t> </a:t>
            </a:r>
            <a:r>
              <a:rPr lang="en-GB" dirty="0" err="1" smtClean="0"/>
              <a:t>yararlandırıl</a:t>
            </a:r>
            <a:r>
              <a:rPr lang="tr-TR" dirty="0" err="1" smtClean="0"/>
              <a:t>ıyor</a:t>
            </a:r>
            <a:r>
              <a:rPr lang="tr-TR" dirty="0" smtClean="0"/>
              <a:t>.</a:t>
            </a:r>
          </a:p>
          <a:p>
            <a:r>
              <a:rPr lang="tr-TR" dirty="0" smtClean="0"/>
              <a:t>Daha önce hakkında yıkım kararı olan yapılar affediliyor.</a:t>
            </a:r>
            <a:r>
              <a:rPr lang="tr-TR" dirty="0"/>
              <a:t/>
            </a:r>
            <a:br>
              <a:rPr lang="tr-TR" dirty="0"/>
            </a:br>
            <a:endParaRPr lang="tr-TR" dirty="0"/>
          </a:p>
        </p:txBody>
      </p:sp>
      <p:sp>
        <p:nvSpPr>
          <p:cNvPr id="6" name="İçerik Yer Tutucusu 5"/>
          <p:cNvSpPr>
            <a:spLocks noGrp="1"/>
          </p:cNvSpPr>
          <p:nvPr>
            <p:ph sz="half" idx="2"/>
          </p:nvPr>
        </p:nvSpPr>
        <p:spPr>
          <a:xfrm>
            <a:off x="0" y="0"/>
            <a:ext cx="9144000" cy="1340768"/>
          </a:xfrm>
          <a:solidFill>
            <a:schemeClr val="accent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10000"/>
          </a:bodyPr>
          <a:lstStyle/>
          <a:p>
            <a:pPr marL="0" indent="0" algn="ctr">
              <a:buNone/>
            </a:pPr>
            <a:endParaRPr lang="tr-TR" b="1" dirty="0" smtClean="0">
              <a:solidFill>
                <a:srgbClr val="F5801F"/>
              </a:solidFill>
              <a:effectLst>
                <a:outerShdw blurRad="38100" dist="38100" dir="2700000" algn="tl">
                  <a:srgbClr val="000000">
                    <a:alpha val="43137"/>
                  </a:srgbClr>
                </a:outerShdw>
              </a:effectLst>
            </a:endParaRPr>
          </a:p>
          <a:p>
            <a:pPr marL="0" indent="0" algn="ctr">
              <a:buNone/>
            </a:pPr>
            <a:r>
              <a:rPr lang="tr-TR" sz="3900" b="1" dirty="0" smtClean="0">
                <a:solidFill>
                  <a:srgbClr val="F5801F"/>
                </a:solidFill>
                <a:effectLst>
                  <a:outerShdw blurRad="38100" dist="38100" dir="2700000" algn="tl">
                    <a:srgbClr val="000000">
                      <a:alpha val="43137"/>
                    </a:srgbClr>
                  </a:outerShdw>
                </a:effectLst>
              </a:rPr>
              <a:t>Kırsal alanlarda yapılara imar affı geliyor</a:t>
            </a:r>
            <a:endParaRPr lang="tr-TR" sz="3900" b="1" dirty="0">
              <a:solidFill>
                <a:srgbClr val="F5801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53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291264" cy="4997152"/>
          </a:xfrm>
        </p:spPr>
        <p:txBody>
          <a:bodyPr>
            <a:normAutofit fontScale="92500" lnSpcReduction="20000"/>
          </a:bodyPr>
          <a:lstStyle/>
          <a:p>
            <a:r>
              <a:rPr lang="tr-TR" dirty="0" smtClean="0"/>
              <a:t>Bu af, 29 il sınırları içinde geçerli, diğerlerinde değil.</a:t>
            </a:r>
          </a:p>
          <a:p>
            <a:r>
              <a:rPr lang="tr-TR" dirty="0" smtClean="0"/>
              <a:t>Daha önce «pergel yasası» ile belirlenmiş sınırların içinde kalan ve mahalleye dönüşen köylerde bu hüküm geçerli değil.</a:t>
            </a:r>
          </a:p>
          <a:p>
            <a:r>
              <a:rPr lang="tr-TR" dirty="0" smtClean="0"/>
              <a:t>Mevcut BŞB mevcut sınırları içinde geçmişte mahalleye dönüşen köylerde bu hüküm uygulanmaz iken, bu köylere komşu, bu yasaya kadar orman köyü olan köylerdeki bütün yapılar, ruhsatlı sayılıyor (Balıkesir’de hepsi ruhsatlı sayılırken, komşusu Çanakkale aynı haklardan yararlanamıyor) .</a:t>
            </a:r>
          </a:p>
        </p:txBody>
      </p:sp>
      <p:sp>
        <p:nvSpPr>
          <p:cNvPr id="4" name="Başlık 1"/>
          <p:cNvSpPr txBox="1">
            <a:spLocks/>
          </p:cNvSpPr>
          <p:nvPr/>
        </p:nvSpPr>
        <p:spPr>
          <a:xfrm>
            <a:off x="7707" y="0"/>
            <a:ext cx="9144000" cy="1143000"/>
          </a:xfrm>
          <a:prstGeom prst="rect">
            <a:avLst/>
          </a:prstGeom>
          <a:solidFill>
            <a:schemeClr val="accent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5801F"/>
                </a:solidFill>
                <a:effectLst>
                  <a:outerShdw blurRad="38100" dist="38100" dir="2700000" algn="tl">
                    <a:srgbClr val="000000">
                      <a:alpha val="43137"/>
                    </a:srgbClr>
                  </a:outerShdw>
                </a:effectLst>
              </a:rPr>
              <a:t>Eşitsizlikler artıyor: Aynı il içinde farklı yasal düzenlemeler geçerli kılınıyor</a:t>
            </a:r>
            <a:endParaRPr lang="tr-TR" b="1" dirty="0">
              <a:solidFill>
                <a:srgbClr val="F5801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5711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Genişleyen hizmet alanında yerleşim bölgesi olmayan tarım arazilerinin, meraların, orman alanlarının, </a:t>
            </a:r>
            <a:r>
              <a:rPr lang="tr-TR" dirty="0" err="1" smtClean="0"/>
              <a:t>ekolojk</a:t>
            </a:r>
            <a:r>
              <a:rPr lang="tr-TR" dirty="0" smtClean="0"/>
              <a:t> hassasiyeti bulunan alanların ve kültür mirasının korunması tehlikeye giriyor.</a:t>
            </a:r>
            <a:endParaRPr lang="tr-TR" dirty="0"/>
          </a:p>
        </p:txBody>
      </p:sp>
      <p:sp>
        <p:nvSpPr>
          <p:cNvPr id="4" name="İçerik Yer Tutucusu 5"/>
          <p:cNvSpPr txBox="1">
            <a:spLocks/>
          </p:cNvSpPr>
          <p:nvPr/>
        </p:nvSpPr>
        <p:spPr>
          <a:xfrm>
            <a:off x="0" y="0"/>
            <a:ext cx="9144000" cy="1340768"/>
          </a:xfrm>
          <a:prstGeom prst="rect">
            <a:avLst/>
          </a:prstGeom>
          <a:solidFill>
            <a:schemeClr val="accent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tr-TR" b="1" dirty="0" smtClean="0">
              <a:solidFill>
                <a:srgbClr val="F5801F"/>
              </a:solidFill>
              <a:effectLst>
                <a:outerShdw blurRad="38100" dist="38100" dir="2700000" algn="tl">
                  <a:srgbClr val="000000">
                    <a:alpha val="43137"/>
                  </a:srgbClr>
                </a:outerShdw>
              </a:effectLst>
            </a:endParaRPr>
          </a:p>
          <a:p>
            <a:pPr marL="0" indent="0" algn="ctr">
              <a:buFont typeface="Arial" pitchFamily="34" charset="0"/>
              <a:buNone/>
            </a:pPr>
            <a:r>
              <a:rPr lang="tr-TR" sz="3900" b="1" dirty="0" smtClean="0">
                <a:solidFill>
                  <a:srgbClr val="F5801F"/>
                </a:solidFill>
                <a:effectLst>
                  <a:outerShdw blurRad="38100" dist="38100" dir="2700000" algn="tl">
                    <a:srgbClr val="000000">
                      <a:alpha val="43137"/>
                    </a:srgbClr>
                  </a:outerShdw>
                </a:effectLst>
              </a:rPr>
              <a:t>Doğal kaynakların  ve kültürel mirasın korunması risk altına giriyor.</a:t>
            </a:r>
            <a:endParaRPr lang="tr-TR" sz="3900" b="1" dirty="0">
              <a:solidFill>
                <a:srgbClr val="F5801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0001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507653"/>
            <a:ext cx="4680520" cy="3073475"/>
          </a:xfrm>
        </p:spPr>
        <p:txBody>
          <a:bodyPr>
            <a:normAutofit fontScale="92500"/>
          </a:bodyPr>
          <a:lstStyle/>
          <a:p>
            <a:r>
              <a:rPr lang="en-GB" dirty="0"/>
              <a:t>“</a:t>
            </a:r>
            <a:r>
              <a:rPr lang="en-GB" dirty="0" err="1"/>
              <a:t>Mevzuatla</a:t>
            </a:r>
            <a:r>
              <a:rPr lang="en-GB" dirty="0"/>
              <a:t> </a:t>
            </a:r>
            <a:r>
              <a:rPr lang="en-GB" dirty="0" err="1"/>
              <a:t>orman</a:t>
            </a:r>
            <a:r>
              <a:rPr lang="en-GB" dirty="0"/>
              <a:t> </a:t>
            </a:r>
            <a:r>
              <a:rPr lang="en-GB" dirty="0" err="1"/>
              <a:t>köyleri</a:t>
            </a:r>
            <a:r>
              <a:rPr lang="en-GB" dirty="0"/>
              <a:t> </a:t>
            </a:r>
            <a:r>
              <a:rPr lang="en-GB" dirty="0" err="1"/>
              <a:t>ve</a:t>
            </a:r>
            <a:r>
              <a:rPr lang="en-GB" dirty="0"/>
              <a:t> </a:t>
            </a:r>
            <a:r>
              <a:rPr lang="en-GB" dirty="0" err="1"/>
              <a:t>orman</a:t>
            </a:r>
            <a:r>
              <a:rPr lang="en-GB" dirty="0"/>
              <a:t> </a:t>
            </a:r>
            <a:r>
              <a:rPr lang="en-GB" dirty="0" err="1"/>
              <a:t>köylüsüne</a:t>
            </a:r>
            <a:r>
              <a:rPr lang="en-GB" dirty="0"/>
              <a:t> </a:t>
            </a:r>
            <a:r>
              <a:rPr lang="en-GB" dirty="0" err="1"/>
              <a:t>tanınan</a:t>
            </a:r>
            <a:r>
              <a:rPr lang="en-GB" dirty="0"/>
              <a:t> </a:t>
            </a:r>
            <a:r>
              <a:rPr lang="en-GB" dirty="0" err="1"/>
              <a:t>hak</a:t>
            </a:r>
            <a:r>
              <a:rPr lang="en-GB" dirty="0"/>
              <a:t>, </a:t>
            </a:r>
            <a:r>
              <a:rPr lang="en-GB" dirty="0" err="1"/>
              <a:t>sorumluluk</a:t>
            </a:r>
            <a:r>
              <a:rPr lang="en-GB" dirty="0"/>
              <a:t> </a:t>
            </a:r>
            <a:r>
              <a:rPr lang="en-GB" dirty="0" err="1"/>
              <a:t>ve</a:t>
            </a:r>
            <a:r>
              <a:rPr lang="en-GB" dirty="0"/>
              <a:t> </a:t>
            </a:r>
            <a:r>
              <a:rPr lang="en-GB" dirty="0" err="1"/>
              <a:t>imtiyazlar</a:t>
            </a:r>
            <a:r>
              <a:rPr lang="en-GB" dirty="0"/>
              <a:t> </a:t>
            </a:r>
            <a:r>
              <a:rPr lang="en-GB" dirty="0" err="1"/>
              <a:t>orman</a:t>
            </a:r>
            <a:r>
              <a:rPr lang="en-GB" dirty="0"/>
              <a:t> </a:t>
            </a:r>
            <a:r>
              <a:rPr lang="en-GB" dirty="0" err="1"/>
              <a:t>köyü</a:t>
            </a:r>
            <a:r>
              <a:rPr lang="en-GB" dirty="0"/>
              <a:t> </a:t>
            </a:r>
            <a:r>
              <a:rPr lang="en-GB" dirty="0" err="1"/>
              <a:t>iken</a:t>
            </a:r>
            <a:r>
              <a:rPr lang="en-GB" dirty="0"/>
              <a:t> </a:t>
            </a:r>
            <a:r>
              <a:rPr lang="en-GB" dirty="0" err="1"/>
              <a:t>mahalleye</a:t>
            </a:r>
            <a:r>
              <a:rPr lang="en-GB" dirty="0"/>
              <a:t> </a:t>
            </a:r>
            <a:r>
              <a:rPr lang="en-GB" dirty="0" err="1"/>
              <a:t>dönüşen</a:t>
            </a:r>
            <a:r>
              <a:rPr lang="en-GB" dirty="0"/>
              <a:t> </a:t>
            </a:r>
            <a:r>
              <a:rPr lang="en-GB" dirty="0" err="1"/>
              <a:t>yerler</a:t>
            </a:r>
            <a:r>
              <a:rPr lang="en-GB" dirty="0"/>
              <a:t> </a:t>
            </a:r>
            <a:r>
              <a:rPr lang="en-GB" dirty="0" err="1"/>
              <a:t>için</a:t>
            </a:r>
            <a:r>
              <a:rPr lang="en-GB" dirty="0"/>
              <a:t> </a:t>
            </a:r>
            <a:r>
              <a:rPr lang="en-GB" dirty="0" err="1"/>
              <a:t>devam</a:t>
            </a:r>
            <a:r>
              <a:rPr lang="en-GB" dirty="0"/>
              <a:t> </a:t>
            </a:r>
            <a:r>
              <a:rPr lang="en-GB" dirty="0" err="1" smtClean="0"/>
              <a:t>ede</a:t>
            </a:r>
            <a:r>
              <a:rPr lang="tr-TR" dirty="0" err="1" smtClean="0"/>
              <a:t>cek</a:t>
            </a:r>
            <a:r>
              <a:rPr lang="en-GB" dirty="0" smtClean="0"/>
              <a:t>.</a:t>
            </a:r>
            <a:endParaRPr lang="tr-TR" dirty="0"/>
          </a:p>
        </p:txBody>
      </p:sp>
      <p:sp>
        <p:nvSpPr>
          <p:cNvPr id="4" name="İçerik Yer Tutucusu 5"/>
          <p:cNvSpPr txBox="1">
            <a:spLocks/>
          </p:cNvSpPr>
          <p:nvPr/>
        </p:nvSpPr>
        <p:spPr>
          <a:xfrm>
            <a:off x="0" y="0"/>
            <a:ext cx="9144000" cy="1340768"/>
          </a:xfrm>
          <a:prstGeom prst="rect">
            <a:avLst/>
          </a:prstGeom>
          <a:solidFill>
            <a:schemeClr val="accent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tr-TR" b="1" dirty="0" smtClean="0">
              <a:solidFill>
                <a:srgbClr val="F5801F"/>
              </a:solidFill>
              <a:effectLst>
                <a:outerShdw blurRad="38100" dist="38100" dir="2700000" algn="tl">
                  <a:srgbClr val="000000">
                    <a:alpha val="43137"/>
                  </a:srgbClr>
                </a:outerShdw>
              </a:effectLst>
            </a:endParaRPr>
          </a:p>
          <a:p>
            <a:pPr marL="0" indent="0" algn="ctr">
              <a:buFont typeface="Arial" pitchFamily="34" charset="0"/>
              <a:buNone/>
            </a:pPr>
            <a:r>
              <a:rPr lang="tr-TR" sz="3900" b="1" dirty="0" smtClean="0">
                <a:solidFill>
                  <a:srgbClr val="F5801F"/>
                </a:solidFill>
                <a:effectLst>
                  <a:outerShdw blurRad="38100" dist="38100" dir="2700000" algn="tl">
                    <a:srgbClr val="000000">
                      <a:alpha val="43137"/>
                    </a:srgbClr>
                  </a:outerShdw>
                </a:effectLst>
              </a:rPr>
              <a:t>2 A ve 2 B sorunu, yeni bir rant modelle geliyor</a:t>
            </a:r>
            <a:endParaRPr lang="tr-TR" sz="3900" b="1" dirty="0">
              <a:solidFill>
                <a:srgbClr val="F5801F"/>
              </a:solidFill>
              <a:effectLst>
                <a:outerShdw blurRad="38100" dist="38100" dir="2700000" algn="tl">
                  <a:srgbClr val="000000">
                    <a:alpha val="43137"/>
                  </a:srgbClr>
                </a:outerShdw>
              </a:effectLst>
            </a:endParaRPr>
          </a:p>
        </p:txBody>
      </p:sp>
      <p:pic>
        <p:nvPicPr>
          <p:cNvPr id="5" name="Picture 5" descr="2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5056" y="1628800"/>
            <a:ext cx="3168352" cy="252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3b44b68e-426c-44b0-b772-295f3c8d5e4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10509"/>
            <a:ext cx="4274465" cy="233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rot="20882254">
            <a:off x="186565" y="4405214"/>
            <a:ext cx="4941928" cy="2149674"/>
          </a:xfrm>
          <a:prstGeom prst="ellipse">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rgbClr val="F5801F"/>
                </a:solidFill>
                <a:effectLst>
                  <a:outerShdw blurRad="38100" dist="38100" dir="2700000" algn="tl">
                    <a:srgbClr val="000000">
                      <a:alpha val="43137"/>
                    </a:srgbClr>
                  </a:outerShdw>
                </a:effectLst>
              </a:rPr>
              <a:t>Orman alanları köylüye değil, üst gelir gruplarına tahsis ediliyor</a:t>
            </a:r>
            <a:endParaRPr lang="tr-TR" sz="3200" b="1" dirty="0">
              <a:solidFill>
                <a:srgbClr val="F5801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8756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496944" cy="1138138"/>
          </a:xfrm>
          <a:solidFill>
            <a:srgbClr val="E2C5A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tr-TR" sz="3600" dirty="0" smtClean="0"/>
              <a:t>Kırsala Hizmet Götürmeye Yönelik Farklı Bakış Açıları</a:t>
            </a:r>
            <a:endParaRPr lang="tr-TR" sz="3600" dirty="0"/>
          </a:p>
        </p:txBody>
      </p:sp>
      <p:sp>
        <p:nvSpPr>
          <p:cNvPr id="3" name="2 İçerik Yer Tutucusu"/>
          <p:cNvSpPr>
            <a:spLocks noGrp="1"/>
          </p:cNvSpPr>
          <p:nvPr>
            <p:ph idx="1"/>
          </p:nvPr>
        </p:nvSpPr>
        <p:spPr>
          <a:xfrm>
            <a:off x="251520" y="2060848"/>
            <a:ext cx="2664296" cy="4536504"/>
          </a:xfrm>
          <a:solidFill>
            <a:schemeClr val="accent1">
              <a:lumMod val="20000"/>
              <a:lumOff val="80000"/>
            </a:schemeClr>
          </a:solidFill>
        </p:spPr>
        <p:txBody>
          <a:bodyPr/>
          <a:lstStyle/>
          <a:p>
            <a:r>
              <a:rPr lang="tr-TR" dirty="0" smtClean="0"/>
              <a:t>Kaynakları ve altyapıları buna müsaittir.</a:t>
            </a:r>
          </a:p>
          <a:p>
            <a:endParaRPr lang="tr-TR" dirty="0"/>
          </a:p>
        </p:txBody>
      </p:sp>
      <p:sp>
        <p:nvSpPr>
          <p:cNvPr id="4" name="2 İçerik Yer Tutucusu"/>
          <p:cNvSpPr txBox="1">
            <a:spLocks/>
          </p:cNvSpPr>
          <p:nvPr/>
        </p:nvSpPr>
        <p:spPr>
          <a:xfrm>
            <a:off x="2915816" y="2060848"/>
            <a:ext cx="2962672" cy="4536504"/>
          </a:xfrm>
          <a:prstGeom prst="rect">
            <a:avLst/>
          </a:prstGeom>
          <a:solidFill>
            <a:schemeClr val="accent1">
              <a:lumMod val="40000"/>
              <a:lumOff val="60000"/>
            </a:schemeClr>
          </a:solidFill>
        </p:spPr>
        <p:txBody>
          <a:bodyPr vert="horz" lIns="91440" tIns="45720" rIns="91440" bIns="45720" rtlCol="0">
            <a:noAutofit/>
          </a:bodyPr>
          <a:lstStyle/>
          <a:p>
            <a:r>
              <a:rPr lang="tr-TR" sz="2300" dirty="0" err="1" smtClean="0"/>
              <a:t>BŞBleri</a:t>
            </a:r>
            <a:r>
              <a:rPr lang="tr-TR" sz="2300" dirty="0" smtClean="0"/>
              <a:t> kente ilişkin kurumlardır. </a:t>
            </a:r>
          </a:p>
          <a:p>
            <a:r>
              <a:rPr lang="tr-TR" sz="2300" dirty="0" smtClean="0"/>
              <a:t>Kentsel ile kırsal alanın ihtiyaçları ve hizmet nitelikleri farklıdır. Belediyelerin geleneksel yaklaşımı ile kırsal yaşamın ve burada yaşayanların ihtiyaçları örtüşmez. </a:t>
            </a:r>
          </a:p>
          <a:p>
            <a:r>
              <a:rPr lang="tr-TR" sz="2300" dirty="0" err="1" smtClean="0"/>
              <a:t>BŞBler</a:t>
            </a:r>
            <a:r>
              <a:rPr lang="tr-TR" sz="2300" dirty="0" smtClean="0"/>
              <a:t> hantallaşacak ve hizmet etkinlikleri olumsuz etkilenecektir.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300" b="0" i="0" u="none" strike="noStrike" kern="1200" cap="none" spc="0" normalizeH="0" baseline="0" noProof="0" dirty="0">
              <a:ln>
                <a:noFill/>
              </a:ln>
              <a:solidFill>
                <a:schemeClr val="tx1"/>
              </a:solidFill>
              <a:effectLst/>
              <a:uLnTx/>
              <a:uFillTx/>
            </a:endParaRPr>
          </a:p>
        </p:txBody>
      </p:sp>
      <p:sp>
        <p:nvSpPr>
          <p:cNvPr id="5" name="2 İçerik Yer Tutucusu"/>
          <p:cNvSpPr txBox="1">
            <a:spLocks/>
          </p:cNvSpPr>
          <p:nvPr/>
        </p:nvSpPr>
        <p:spPr>
          <a:xfrm>
            <a:off x="5796136" y="2060848"/>
            <a:ext cx="2962672" cy="4536504"/>
          </a:xfrm>
          <a:prstGeom prst="rect">
            <a:avLst/>
          </a:prstGeom>
          <a:solidFill>
            <a:schemeClr val="accent1">
              <a:lumMod val="60000"/>
              <a:lumOff val="40000"/>
            </a:schemeClr>
          </a:solidFill>
        </p:spPr>
        <p:txBody>
          <a:bodyPr vert="horz" lIns="91440" tIns="45720" rIns="91440" bIns="45720" rtlCol="0">
            <a:normAutofit/>
          </a:bodyPr>
          <a:lstStyle/>
          <a:p>
            <a:r>
              <a:rPr lang="tr-TR" sz="2400" dirty="0" smtClean="0"/>
              <a:t>BŞB sınırlarının genişletilmesi yerine, bu sınırlar içinde kullanılan yetkinin artırılmasını ve yerelleşmenin derinleştirilmesi savunanlar da vardır.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Metin kutusu"/>
          <p:cNvSpPr txBox="1"/>
          <p:nvPr/>
        </p:nvSpPr>
        <p:spPr>
          <a:xfrm>
            <a:off x="251520" y="1412776"/>
            <a:ext cx="2664296" cy="646331"/>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3600" dirty="0" smtClean="0"/>
              <a:t>Verebilirler</a:t>
            </a:r>
            <a:endParaRPr lang="tr-TR" sz="3600" dirty="0"/>
          </a:p>
        </p:txBody>
      </p:sp>
      <p:sp>
        <p:nvSpPr>
          <p:cNvPr id="8" name="7 Metin kutusu"/>
          <p:cNvSpPr txBox="1"/>
          <p:nvPr/>
        </p:nvSpPr>
        <p:spPr>
          <a:xfrm>
            <a:off x="2915816" y="1412776"/>
            <a:ext cx="2880320" cy="64633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3600" dirty="0" smtClean="0"/>
              <a:t>Vermemeliler</a:t>
            </a:r>
            <a:endParaRPr lang="tr-TR" sz="3600" dirty="0"/>
          </a:p>
        </p:txBody>
      </p:sp>
      <p:sp>
        <p:nvSpPr>
          <p:cNvPr id="9" name="8 Metin kutusu"/>
          <p:cNvSpPr txBox="1"/>
          <p:nvPr/>
        </p:nvSpPr>
        <p:spPr>
          <a:xfrm>
            <a:off x="5796136" y="1412776"/>
            <a:ext cx="2952328" cy="646331"/>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3600" dirty="0" smtClean="0"/>
              <a:t>Ya da..</a:t>
            </a:r>
            <a:endParaRPr lang="tr-TR"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132856"/>
            <a:ext cx="8147248" cy="3993307"/>
          </a:xfrm>
        </p:spPr>
        <p:txBody>
          <a:bodyPr>
            <a:normAutofit/>
          </a:bodyPr>
          <a:lstStyle/>
          <a:p>
            <a:r>
              <a:rPr lang="tr-TR" sz="3600" dirty="0" smtClean="0"/>
              <a:t>Köylü, 5 yıl süre ile durdurulsa da, beş yılın sonunda  Belediye Gelirleri Kanununa göre vergi ödeyecek.</a:t>
            </a:r>
            <a:endParaRPr lang="tr-TR" sz="3600" dirty="0"/>
          </a:p>
        </p:txBody>
      </p:sp>
      <p:sp>
        <p:nvSpPr>
          <p:cNvPr id="4" name="İçerik Yer Tutucusu 5"/>
          <p:cNvSpPr txBox="1">
            <a:spLocks/>
          </p:cNvSpPr>
          <p:nvPr/>
        </p:nvSpPr>
        <p:spPr>
          <a:xfrm>
            <a:off x="0" y="0"/>
            <a:ext cx="9144000" cy="1340768"/>
          </a:xfrm>
          <a:prstGeom prst="rect">
            <a:avLst/>
          </a:prstGeom>
          <a:solidFill>
            <a:schemeClr val="accent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tr-TR" b="1" dirty="0" smtClean="0">
              <a:solidFill>
                <a:srgbClr val="F5801F"/>
              </a:solidFill>
              <a:effectLst>
                <a:outerShdw blurRad="38100" dist="38100" dir="2700000" algn="tl">
                  <a:srgbClr val="000000">
                    <a:alpha val="43137"/>
                  </a:srgbClr>
                </a:outerShdw>
              </a:effectLst>
            </a:endParaRPr>
          </a:p>
          <a:p>
            <a:r>
              <a:rPr lang="tr-TR" sz="4000" b="1" dirty="0">
                <a:solidFill>
                  <a:srgbClr val="F5801F"/>
                </a:solidFill>
                <a:effectLst>
                  <a:outerShdw blurRad="38100" dist="38100" dir="2700000" algn="tl">
                    <a:srgbClr val="000000">
                      <a:alpha val="43137"/>
                    </a:srgbClr>
                  </a:outerShdw>
                </a:effectLst>
              </a:rPr>
              <a:t>Kırsal alanlara kentsel vergiler geliyor.</a:t>
            </a:r>
          </a:p>
        </p:txBody>
      </p:sp>
    </p:spTree>
    <p:extLst>
      <p:ext uri="{BB962C8B-B14F-4D97-AF65-F5344CB8AC3E}">
        <p14:creationId xmlns:p14="http://schemas.microsoft.com/office/powerpoint/2010/main" val="2799973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541129"/>
            <a:ext cx="4608512" cy="2340407"/>
          </a:xfr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r>
              <a:rPr lang="en-GB" b="1" dirty="0" err="1">
                <a:solidFill>
                  <a:schemeClr val="bg1"/>
                </a:solidFill>
                <a:effectLst>
                  <a:outerShdw blurRad="38100" dist="38100" dir="2700000" algn="tl">
                    <a:srgbClr val="000000">
                      <a:alpha val="43137"/>
                    </a:srgbClr>
                  </a:outerShdw>
                </a:effectLst>
              </a:rPr>
              <a:t>Aydın</a:t>
            </a:r>
            <a:r>
              <a:rPr lang="en-GB" b="1" dirty="0">
                <a:solidFill>
                  <a:schemeClr val="bg1"/>
                </a:solidFill>
                <a:effectLst>
                  <a:outerShdw blurRad="38100" dist="38100" dir="2700000" algn="tl">
                    <a:srgbClr val="000000">
                      <a:alpha val="43137"/>
                    </a:srgbClr>
                  </a:outerShdw>
                </a:effectLst>
              </a:rPr>
              <a:t>, </a:t>
            </a:r>
            <a:r>
              <a:rPr lang="en-GB" b="1" dirty="0" err="1">
                <a:solidFill>
                  <a:schemeClr val="bg1"/>
                </a:solidFill>
                <a:effectLst>
                  <a:outerShdw blurRad="38100" dist="38100" dir="2700000" algn="tl">
                    <a:srgbClr val="000000">
                      <a:alpha val="43137"/>
                    </a:srgbClr>
                  </a:outerShdw>
                </a:effectLst>
              </a:rPr>
              <a:t>Balıkesir</a:t>
            </a:r>
            <a:r>
              <a:rPr lang="en-GB" b="1" dirty="0">
                <a:solidFill>
                  <a:schemeClr val="bg1"/>
                </a:solidFill>
                <a:effectLst>
                  <a:outerShdw blurRad="38100" dist="38100" dir="2700000" algn="tl">
                    <a:srgbClr val="000000">
                      <a:alpha val="43137"/>
                    </a:srgbClr>
                  </a:outerShdw>
                </a:effectLst>
              </a:rPr>
              <a:t>, </a:t>
            </a:r>
            <a:r>
              <a:rPr lang="en-GB" b="1" dirty="0" err="1">
                <a:solidFill>
                  <a:schemeClr val="bg1"/>
                </a:solidFill>
                <a:effectLst>
                  <a:outerShdw blurRad="38100" dist="38100" dir="2700000" algn="tl">
                    <a:srgbClr val="000000">
                      <a:alpha val="43137"/>
                    </a:srgbClr>
                  </a:outerShdw>
                </a:effectLst>
              </a:rPr>
              <a:t>Denizli</a:t>
            </a:r>
            <a:r>
              <a:rPr lang="en-GB" b="1" dirty="0">
                <a:solidFill>
                  <a:schemeClr val="bg1"/>
                </a:solidFill>
                <a:effectLst>
                  <a:outerShdw blurRad="38100" dist="38100" dir="2700000" algn="tl">
                    <a:srgbClr val="000000">
                      <a:alpha val="43137"/>
                    </a:srgbClr>
                  </a:outerShdw>
                </a:effectLst>
              </a:rPr>
              <a:t>, </a:t>
            </a:r>
            <a:r>
              <a:rPr lang="en-GB" b="1" dirty="0" err="1">
                <a:solidFill>
                  <a:schemeClr val="bg1"/>
                </a:solidFill>
                <a:effectLst>
                  <a:outerShdw blurRad="38100" dist="38100" dir="2700000" algn="tl">
                    <a:srgbClr val="000000">
                      <a:alpha val="43137"/>
                    </a:srgbClr>
                  </a:outerShdw>
                </a:effectLst>
              </a:rPr>
              <a:t>Hatay</a:t>
            </a:r>
            <a:r>
              <a:rPr lang="en-GB" b="1" dirty="0">
                <a:solidFill>
                  <a:schemeClr val="bg1"/>
                </a:solidFill>
                <a:effectLst>
                  <a:outerShdw blurRad="38100" dist="38100" dir="2700000" algn="tl">
                    <a:srgbClr val="000000">
                      <a:alpha val="43137"/>
                    </a:srgbClr>
                  </a:outerShdw>
                </a:effectLst>
              </a:rPr>
              <a:t>, Malatya, </a:t>
            </a:r>
            <a:r>
              <a:rPr lang="en-GB" b="1" dirty="0" err="1">
                <a:solidFill>
                  <a:schemeClr val="bg1"/>
                </a:solidFill>
                <a:effectLst>
                  <a:outerShdw blurRad="38100" dist="38100" dir="2700000" algn="tl">
                    <a:srgbClr val="000000">
                      <a:alpha val="43137"/>
                    </a:srgbClr>
                  </a:outerShdw>
                </a:effectLst>
              </a:rPr>
              <a:t>Manisa</a:t>
            </a:r>
            <a:r>
              <a:rPr lang="en-GB" b="1" dirty="0">
                <a:solidFill>
                  <a:schemeClr val="bg1"/>
                </a:solidFill>
                <a:effectLst>
                  <a:outerShdw blurRad="38100" dist="38100" dir="2700000" algn="tl">
                    <a:srgbClr val="000000">
                      <a:alpha val="43137"/>
                    </a:srgbClr>
                  </a:outerShdw>
                </a:effectLst>
              </a:rPr>
              <a:t>, </a:t>
            </a:r>
            <a:r>
              <a:rPr lang="en-GB" b="1" dirty="0" err="1">
                <a:solidFill>
                  <a:schemeClr val="bg1"/>
                </a:solidFill>
                <a:effectLst>
                  <a:outerShdw blurRad="38100" dist="38100" dir="2700000" algn="tl">
                    <a:srgbClr val="000000">
                      <a:alpha val="43137"/>
                    </a:srgbClr>
                  </a:outerShdw>
                </a:effectLst>
              </a:rPr>
              <a:t>Kahramanmaraş</a:t>
            </a:r>
            <a:r>
              <a:rPr lang="en-GB" b="1" dirty="0">
                <a:solidFill>
                  <a:schemeClr val="bg1"/>
                </a:solidFill>
                <a:effectLst>
                  <a:outerShdw blurRad="38100" dist="38100" dir="2700000" algn="tl">
                    <a:srgbClr val="000000">
                      <a:alpha val="43137"/>
                    </a:srgbClr>
                  </a:outerShdw>
                </a:effectLst>
              </a:rPr>
              <a:t>, </a:t>
            </a:r>
            <a:r>
              <a:rPr lang="en-GB" b="1" dirty="0" err="1">
                <a:solidFill>
                  <a:schemeClr val="bg1"/>
                </a:solidFill>
                <a:effectLst>
                  <a:outerShdw blurRad="38100" dist="38100" dir="2700000" algn="tl">
                    <a:srgbClr val="000000">
                      <a:alpha val="43137"/>
                    </a:srgbClr>
                  </a:outerShdw>
                </a:effectLst>
              </a:rPr>
              <a:t>Mardin</a:t>
            </a:r>
            <a:r>
              <a:rPr lang="en-GB" b="1" dirty="0">
                <a:solidFill>
                  <a:schemeClr val="bg1"/>
                </a:solidFill>
                <a:effectLst>
                  <a:outerShdw blurRad="38100" dist="38100" dir="2700000" algn="tl">
                    <a:srgbClr val="000000">
                      <a:alpha val="43137"/>
                    </a:srgbClr>
                  </a:outerShdw>
                </a:effectLst>
              </a:rPr>
              <a:t>, </a:t>
            </a:r>
            <a:r>
              <a:rPr lang="en-GB" b="1" dirty="0" err="1">
                <a:solidFill>
                  <a:schemeClr val="bg1"/>
                </a:solidFill>
                <a:effectLst>
                  <a:outerShdw blurRad="38100" dist="38100" dir="2700000" algn="tl">
                    <a:srgbClr val="000000">
                      <a:alpha val="43137"/>
                    </a:srgbClr>
                  </a:outerShdw>
                </a:effectLst>
              </a:rPr>
              <a:t>Muğla</a:t>
            </a:r>
            <a:r>
              <a:rPr lang="en-GB" b="1" dirty="0">
                <a:solidFill>
                  <a:schemeClr val="bg1"/>
                </a:solidFill>
                <a:effectLst>
                  <a:outerShdw blurRad="38100" dist="38100" dir="2700000" algn="tl">
                    <a:srgbClr val="000000">
                      <a:alpha val="43137"/>
                    </a:srgbClr>
                  </a:outerShdw>
                </a:effectLst>
              </a:rPr>
              <a:t>, </a:t>
            </a:r>
            <a:r>
              <a:rPr lang="en-GB" b="1" dirty="0" err="1">
                <a:solidFill>
                  <a:schemeClr val="bg1"/>
                </a:solidFill>
                <a:effectLst>
                  <a:outerShdw blurRad="38100" dist="38100" dir="2700000" algn="tl">
                    <a:srgbClr val="000000">
                      <a:alpha val="43137"/>
                    </a:srgbClr>
                  </a:outerShdw>
                </a:effectLst>
              </a:rPr>
              <a:t>Tekirdağ</a:t>
            </a:r>
            <a:r>
              <a:rPr lang="en-GB" b="1" dirty="0">
                <a:solidFill>
                  <a:schemeClr val="bg1"/>
                </a:solidFill>
                <a:effectLst>
                  <a:outerShdw blurRad="38100" dist="38100" dir="2700000" algn="tl">
                    <a:srgbClr val="000000">
                      <a:alpha val="43137"/>
                    </a:srgbClr>
                  </a:outerShdw>
                </a:effectLst>
              </a:rPr>
              <a:t>, Trabzon, </a:t>
            </a:r>
            <a:r>
              <a:rPr lang="en-GB" b="1" dirty="0" err="1">
                <a:solidFill>
                  <a:schemeClr val="bg1"/>
                </a:solidFill>
                <a:effectLst>
                  <a:outerShdw blurRad="38100" dist="38100" dir="2700000" algn="tl">
                    <a:srgbClr val="000000">
                      <a:alpha val="43137"/>
                    </a:srgbClr>
                  </a:outerShdw>
                </a:effectLst>
              </a:rPr>
              <a:t>Şanlıurfa</a:t>
            </a:r>
            <a:r>
              <a:rPr lang="en-GB" b="1" dirty="0">
                <a:solidFill>
                  <a:schemeClr val="bg1"/>
                </a:solidFill>
                <a:effectLst>
                  <a:outerShdw blurRad="38100" dist="38100" dir="2700000" algn="tl">
                    <a:srgbClr val="000000">
                      <a:alpha val="43137"/>
                    </a:srgbClr>
                  </a:outerShdw>
                </a:effectLst>
              </a:rPr>
              <a:t> </a:t>
            </a:r>
            <a:r>
              <a:rPr lang="en-GB" b="1" dirty="0" err="1">
                <a:solidFill>
                  <a:schemeClr val="bg1"/>
                </a:solidFill>
                <a:effectLst>
                  <a:outerShdw blurRad="38100" dist="38100" dir="2700000" algn="tl">
                    <a:srgbClr val="000000">
                      <a:alpha val="43137"/>
                    </a:srgbClr>
                  </a:outerShdw>
                </a:effectLst>
              </a:rPr>
              <a:t>ve</a:t>
            </a:r>
            <a:r>
              <a:rPr lang="en-GB" b="1" dirty="0">
                <a:solidFill>
                  <a:schemeClr val="bg1"/>
                </a:solidFill>
                <a:effectLst>
                  <a:outerShdw blurRad="38100" dist="38100" dir="2700000" algn="tl">
                    <a:srgbClr val="000000">
                      <a:alpha val="43137"/>
                    </a:srgbClr>
                  </a:outerShdw>
                </a:effectLst>
              </a:rPr>
              <a:t> Van </a:t>
            </a:r>
            <a:endParaRPr lang="tr-TR" b="1" dirty="0" smtClean="0">
              <a:solidFill>
                <a:schemeClr val="bg1"/>
              </a:solidFill>
              <a:effectLst>
                <a:outerShdw blurRad="38100" dist="38100" dir="2700000" algn="tl">
                  <a:srgbClr val="000000">
                    <a:alpha val="43137"/>
                  </a:srgbClr>
                </a:outerShdw>
              </a:effectLst>
            </a:endParaRPr>
          </a:p>
        </p:txBody>
      </p:sp>
      <p:sp>
        <p:nvSpPr>
          <p:cNvPr id="4" name="Metin kutusu 3"/>
          <p:cNvSpPr txBox="1"/>
          <p:nvPr/>
        </p:nvSpPr>
        <p:spPr>
          <a:xfrm>
            <a:off x="179512" y="3140968"/>
            <a:ext cx="4752528" cy="304698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3200" b="1" dirty="0">
                <a:effectLst>
                  <a:outerShdw blurRad="38100" dist="38100" dir="2700000" algn="tl">
                    <a:srgbClr val="000000">
                      <a:alpha val="43137"/>
                    </a:srgbClr>
                  </a:outerShdw>
                </a:effectLst>
              </a:rPr>
              <a:t>Adana, Ankara, Antalya, Bursa, Diyarbakır, </a:t>
            </a:r>
            <a:r>
              <a:rPr lang="en-GB" sz="3200" b="1" dirty="0" err="1">
                <a:effectLst>
                  <a:outerShdw blurRad="38100" dist="38100" dir="2700000" algn="tl">
                    <a:srgbClr val="000000">
                      <a:alpha val="43137"/>
                    </a:srgbClr>
                  </a:outerShdw>
                </a:effectLst>
              </a:rPr>
              <a:t>Eskişehir</a:t>
            </a:r>
            <a:r>
              <a:rPr lang="en-GB" sz="3200" b="1" dirty="0">
                <a:effectLst>
                  <a:outerShdw blurRad="38100" dist="38100" dir="2700000" algn="tl">
                    <a:srgbClr val="000000">
                      <a:alpha val="43137"/>
                    </a:srgbClr>
                  </a:outerShdw>
                </a:effectLst>
              </a:rPr>
              <a:t>, Erzurum, Gaziantep, İzmir, Kayseri, Konya, Mersin, </a:t>
            </a:r>
            <a:r>
              <a:rPr lang="en-GB" sz="3200" b="1" dirty="0" err="1">
                <a:effectLst>
                  <a:outerShdw blurRad="38100" dist="38100" dir="2700000" algn="tl">
                    <a:srgbClr val="000000">
                      <a:alpha val="43137"/>
                    </a:srgbClr>
                  </a:outerShdw>
                </a:effectLst>
              </a:rPr>
              <a:t>Sakarya</a:t>
            </a:r>
            <a:r>
              <a:rPr lang="en-GB" sz="3200" b="1" dirty="0">
                <a:effectLst>
                  <a:outerShdw blurRad="38100" dist="38100" dir="2700000" algn="tl">
                    <a:srgbClr val="000000">
                      <a:alpha val="43137"/>
                    </a:srgbClr>
                  </a:outerShdw>
                </a:effectLst>
              </a:rPr>
              <a:t> </a:t>
            </a:r>
            <a:r>
              <a:rPr lang="en-GB" sz="3200" b="1" dirty="0" err="1">
                <a:effectLst>
                  <a:outerShdw blurRad="38100" dist="38100" dir="2700000" algn="tl">
                    <a:srgbClr val="000000">
                      <a:alpha val="43137"/>
                    </a:srgbClr>
                  </a:outerShdw>
                </a:effectLst>
              </a:rPr>
              <a:t>ve</a:t>
            </a:r>
            <a:r>
              <a:rPr lang="en-GB" sz="3200" b="1" dirty="0">
                <a:effectLst>
                  <a:outerShdw blurRad="38100" dist="38100" dir="2700000" algn="tl">
                    <a:srgbClr val="000000">
                      <a:alpha val="43137"/>
                    </a:srgbClr>
                  </a:outerShdw>
                </a:effectLst>
              </a:rPr>
              <a:t> Samsun </a:t>
            </a:r>
            <a:endParaRPr lang="tr-TR" sz="3200" b="1" dirty="0">
              <a:effectLst>
                <a:outerShdw blurRad="38100" dist="38100" dir="2700000" algn="tl">
                  <a:srgbClr val="000000">
                    <a:alpha val="43137"/>
                  </a:srgbClr>
                </a:outerShdw>
              </a:effectLst>
            </a:endParaRPr>
          </a:p>
        </p:txBody>
      </p:sp>
      <p:sp>
        <p:nvSpPr>
          <p:cNvPr id="6" name="İçerik Yer Tutucusu 2"/>
          <p:cNvSpPr txBox="1">
            <a:spLocks/>
          </p:cNvSpPr>
          <p:nvPr/>
        </p:nvSpPr>
        <p:spPr>
          <a:xfrm>
            <a:off x="5076056" y="3140968"/>
            <a:ext cx="3744414" cy="3046988"/>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b="1" dirty="0" err="1"/>
              <a:t>B</a:t>
            </a:r>
            <a:r>
              <a:rPr lang="en-GB" b="1" dirty="0" err="1" smtClean="0"/>
              <a:t>üyükşehir</a:t>
            </a:r>
            <a:r>
              <a:rPr lang="en-GB" b="1" dirty="0" smtClean="0"/>
              <a:t> </a:t>
            </a:r>
            <a:r>
              <a:rPr lang="en-GB" b="1" dirty="0" err="1"/>
              <a:t>belediyelerinin</a:t>
            </a:r>
            <a:r>
              <a:rPr lang="en-GB" b="1" dirty="0"/>
              <a:t> </a:t>
            </a:r>
            <a:r>
              <a:rPr lang="en-GB" b="1" dirty="0" err="1"/>
              <a:t>sınırları</a:t>
            </a:r>
            <a:r>
              <a:rPr lang="en-GB" b="1" dirty="0"/>
              <a:t> </a:t>
            </a:r>
            <a:r>
              <a:rPr lang="en-GB" b="1" dirty="0" err="1"/>
              <a:t>il</a:t>
            </a:r>
            <a:r>
              <a:rPr lang="en-GB" b="1" dirty="0"/>
              <a:t> </a:t>
            </a:r>
            <a:r>
              <a:rPr lang="en-GB" b="1" dirty="0" err="1"/>
              <a:t>mülki</a:t>
            </a:r>
            <a:r>
              <a:rPr lang="en-GB" b="1" dirty="0"/>
              <a:t> </a:t>
            </a:r>
            <a:r>
              <a:rPr lang="en-GB" b="1" dirty="0" err="1" smtClean="0"/>
              <a:t>sınırları</a:t>
            </a:r>
            <a:r>
              <a:rPr lang="tr-TR" b="1" dirty="0" smtClean="0"/>
              <a:t> oluyor.</a:t>
            </a:r>
            <a:endParaRPr lang="tr-TR" b="1" dirty="0" smtClean="0">
              <a:solidFill>
                <a:schemeClr val="bg1"/>
              </a:solidFill>
              <a:effectLst>
                <a:outerShdw blurRad="38100" dist="38100" dir="2700000" algn="tl">
                  <a:srgbClr val="000000">
                    <a:alpha val="43137"/>
                  </a:srgbClr>
                </a:outerShdw>
              </a:effectLst>
            </a:endParaRPr>
          </a:p>
        </p:txBody>
      </p:sp>
      <p:sp>
        <p:nvSpPr>
          <p:cNvPr id="7" name="İçerik Yer Tutucusu 2"/>
          <p:cNvSpPr txBox="1">
            <a:spLocks/>
          </p:cNvSpPr>
          <p:nvPr/>
        </p:nvSpPr>
        <p:spPr>
          <a:xfrm>
            <a:off x="5076056" y="476672"/>
            <a:ext cx="3744414" cy="244827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b="1" dirty="0">
                <a:effectLst>
                  <a:outerShdw blurRad="38100" dist="38100" dir="2700000" algn="tl">
                    <a:srgbClr val="000000">
                      <a:alpha val="43137"/>
                    </a:srgbClr>
                  </a:outerShdw>
                </a:effectLst>
              </a:rPr>
              <a:t>S</a:t>
            </a:r>
            <a:r>
              <a:rPr lang="en-GB" b="1" dirty="0" err="1">
                <a:effectLst>
                  <a:outerShdw blurRad="38100" dist="38100" dir="2700000" algn="tl">
                    <a:srgbClr val="000000">
                      <a:alpha val="43137"/>
                    </a:srgbClr>
                  </a:outerShdw>
                </a:effectLst>
              </a:rPr>
              <a:t>ınırları</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il</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mülki</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sınırları</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olmak</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üzere</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aynı</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adla</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büyükşehir</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belediyesi</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kurul</a:t>
            </a:r>
            <a:r>
              <a:rPr lang="tr-TR" b="1" dirty="0" err="1">
                <a:effectLst>
                  <a:outerShdw blurRad="38100" dist="38100" dir="2700000" algn="tl">
                    <a:srgbClr val="000000">
                      <a:alpha val="43137"/>
                    </a:srgbClr>
                  </a:outerShdw>
                </a:effectLst>
              </a:rPr>
              <a:t>uyor</a:t>
            </a:r>
            <a:r>
              <a:rPr lang="tr-TR" b="1" dirty="0" smtClean="0"/>
              <a:t>.</a:t>
            </a:r>
            <a:endParaRPr lang="tr-TR" b="1" dirty="0" smtClean="0">
              <a:solidFill>
                <a:schemeClr val="bg1"/>
              </a:solidFill>
              <a:effectLst>
                <a:outerShdw blurRad="38100" dist="38100" dir="2700000" algn="tl">
                  <a:srgbClr val="000000">
                    <a:alpha val="43137"/>
                  </a:srgbClr>
                </a:outerShdw>
              </a:effectLst>
            </a:endParaRPr>
          </a:p>
        </p:txBody>
      </p:sp>
      <p:sp>
        <p:nvSpPr>
          <p:cNvPr id="8" name="Köşeli Çift Ayraç 7"/>
          <p:cNvSpPr/>
          <p:nvPr/>
        </p:nvSpPr>
        <p:spPr>
          <a:xfrm>
            <a:off x="4689724" y="1458492"/>
            <a:ext cx="484632" cy="48463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Köşeli Çift Ayraç 8"/>
          <p:cNvSpPr/>
          <p:nvPr/>
        </p:nvSpPr>
        <p:spPr>
          <a:xfrm>
            <a:off x="4833740" y="4179830"/>
            <a:ext cx="484632" cy="48463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721469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600200"/>
            <a:ext cx="8435280" cy="4997152"/>
          </a:xfrm>
        </p:spPr>
        <p:txBody>
          <a:bodyPr>
            <a:normAutofit fontScale="62500" lnSpcReduction="20000"/>
          </a:bodyPr>
          <a:lstStyle/>
          <a:p>
            <a:r>
              <a:rPr lang="tr-TR" sz="4000" dirty="0" smtClean="0"/>
              <a:t>Kentsel alanlar kırsal alanları yutarak büyümeye ve saçaklanmaya devam edecek</a:t>
            </a:r>
          </a:p>
          <a:p>
            <a:r>
              <a:rPr lang="tr-TR" sz="4000" dirty="0" smtClean="0"/>
              <a:t>Hizmet alanındaki genişleme, aksamalara neden olacak</a:t>
            </a:r>
          </a:p>
          <a:p>
            <a:r>
              <a:rPr lang="tr-TR" sz="4000" dirty="0" smtClean="0"/>
              <a:t>Doğal ve kültürel değerler daha fazla tehdit altında olacak</a:t>
            </a:r>
          </a:p>
          <a:p>
            <a:r>
              <a:rPr lang="tr-TR" sz="4000" dirty="0" smtClean="0"/>
              <a:t>Kırsal alanlar geleneksel karakterini hızla kaybedecek</a:t>
            </a:r>
          </a:p>
          <a:p>
            <a:r>
              <a:rPr lang="tr-TR" sz="4000" dirty="0" smtClean="0"/>
              <a:t>İmar affı yaygınlaşacak</a:t>
            </a:r>
          </a:p>
          <a:p>
            <a:r>
              <a:rPr lang="tr-TR" sz="4000" dirty="0" smtClean="0"/>
              <a:t>Kentsel ve toplumsal eşitsizlikler artacak</a:t>
            </a:r>
          </a:p>
          <a:p>
            <a:r>
              <a:rPr lang="tr-TR" sz="4000" dirty="0" smtClean="0"/>
              <a:t>Tarımsal topraklar hızla imara açılacak, dönüşüme konu olacak</a:t>
            </a:r>
          </a:p>
          <a:p>
            <a:r>
              <a:rPr lang="tr-TR" sz="4000" dirty="0" smtClean="0"/>
              <a:t>Bölgeler arası eşitsizliklerin giderilmesinde önemli bir araç olan kırsal kalkınma bir kez daha geri plana itilecek (kırsal ekonominin çeşitlendirilmesi, yerel kalkınma kapasitesinin güçlendirilmesi, yoksullukla mücadele, kırsal alana fiziki altyapısının </a:t>
            </a:r>
            <a:r>
              <a:rPr lang="tr-TR" sz="4000" dirty="0" err="1" smtClean="0"/>
              <a:t>güçlendiirlmesi</a:t>
            </a:r>
            <a:r>
              <a:rPr lang="tr-TR" sz="4000" dirty="0" smtClean="0"/>
              <a:t>, yaşam kalitesinin artırılması, </a:t>
            </a:r>
            <a:r>
              <a:rPr lang="tr-TR" sz="4000" dirty="0" err="1" smtClean="0"/>
              <a:t>vb</a:t>
            </a:r>
            <a:r>
              <a:rPr lang="tr-TR" sz="4000" dirty="0" smtClean="0"/>
              <a:t>)</a:t>
            </a:r>
          </a:p>
          <a:p>
            <a:endParaRPr lang="tr-TR" sz="4000" dirty="0" smtClean="0"/>
          </a:p>
          <a:p>
            <a:endParaRPr lang="tr-TR" dirty="0"/>
          </a:p>
        </p:txBody>
      </p:sp>
      <p:sp>
        <p:nvSpPr>
          <p:cNvPr id="4" name="İçerik Yer Tutucusu 5"/>
          <p:cNvSpPr txBox="1">
            <a:spLocks/>
          </p:cNvSpPr>
          <p:nvPr/>
        </p:nvSpPr>
        <p:spPr>
          <a:xfrm>
            <a:off x="0" y="0"/>
            <a:ext cx="9144000" cy="1340768"/>
          </a:xfrm>
          <a:prstGeom prst="rect">
            <a:avLst/>
          </a:prstGeom>
          <a:solidFill>
            <a:schemeClr val="accent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tr-TR" b="1" dirty="0" smtClean="0">
              <a:solidFill>
                <a:srgbClr val="F5801F"/>
              </a:solidFill>
              <a:effectLst>
                <a:outerShdw blurRad="38100" dist="38100" dir="2700000" algn="tl">
                  <a:srgbClr val="000000">
                    <a:alpha val="43137"/>
                  </a:srgbClr>
                </a:outerShdw>
              </a:effectLst>
            </a:endParaRPr>
          </a:p>
          <a:p>
            <a:r>
              <a:rPr lang="tr-TR" sz="4000" b="1" dirty="0" smtClean="0">
                <a:solidFill>
                  <a:srgbClr val="F5801F"/>
                </a:solidFill>
                <a:effectLst>
                  <a:outerShdw blurRad="38100" dist="38100" dir="2700000" algn="tl">
                    <a:srgbClr val="000000">
                      <a:alpha val="43137"/>
                    </a:srgbClr>
                  </a:outerShdw>
                </a:effectLst>
              </a:rPr>
              <a:t>Sonuçta:</a:t>
            </a:r>
            <a:endParaRPr lang="tr-TR" sz="4000" b="1" dirty="0">
              <a:solidFill>
                <a:srgbClr val="F5801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6372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331640" y="2276872"/>
            <a:ext cx="6192688"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7200" b="1" cap="all" spc="0" dirty="0" smtClean="0">
                <a:ln/>
                <a:solidFill>
                  <a:schemeClr val="accent6">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teşekkürler</a:t>
            </a:r>
            <a:endParaRPr lang="tr-TR" sz="7200" b="1" cap="all" spc="0" dirty="0">
              <a:ln/>
              <a:solidFill>
                <a:schemeClr val="accent6">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16350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agos.com.tr/upload/haber/nm_buyuksehir_0946.jpg"/>
          <p:cNvPicPr>
            <a:picLocks noChangeAspect="1" noChangeArrowheads="1"/>
          </p:cNvPicPr>
          <p:nvPr/>
        </p:nvPicPr>
        <p:blipFill>
          <a:blip r:embed="rId2" cstate="print"/>
          <a:srcRect/>
          <a:stretch>
            <a:fillRect/>
          </a:stretch>
        </p:blipFill>
        <p:spPr bwMode="auto">
          <a:xfrm>
            <a:off x="683568" y="764704"/>
            <a:ext cx="8106988" cy="5688632"/>
          </a:xfrm>
          <a:prstGeom prst="rect">
            <a:avLst/>
          </a:prstGeom>
          <a:noFill/>
        </p:spPr>
      </p:pic>
      <p:sp>
        <p:nvSpPr>
          <p:cNvPr id="7" name="6 Dikdörtgen"/>
          <p:cNvSpPr/>
          <p:nvPr/>
        </p:nvSpPr>
        <p:spPr>
          <a:xfrm>
            <a:off x="6228184" y="6093296"/>
            <a:ext cx="2520280" cy="344269"/>
          </a:xfrm>
          <a:prstGeom prst="rect">
            <a:avLst/>
          </a:prstGeom>
          <a:ln>
            <a:noFill/>
          </a:ln>
        </p:spPr>
        <p:txBody>
          <a:bodyPr wrap="square">
            <a:spAutoFit/>
          </a:bodyPr>
          <a:lstStyle/>
          <a:p>
            <a:r>
              <a:rPr lang="tr-TR" sz="1600" dirty="0" smtClean="0">
                <a:solidFill>
                  <a:schemeClr val="bg1">
                    <a:lumMod val="65000"/>
                  </a:schemeClr>
                </a:solidFill>
              </a:rPr>
              <a:t>http://www.</a:t>
            </a:r>
            <a:r>
              <a:rPr lang="tr-TR" sz="1600" dirty="0" err="1" smtClean="0">
                <a:solidFill>
                  <a:schemeClr val="bg1">
                    <a:lumMod val="65000"/>
                  </a:schemeClr>
                </a:solidFill>
              </a:rPr>
              <a:t>agos</a:t>
            </a:r>
            <a:r>
              <a:rPr lang="tr-TR" sz="1600" dirty="0" smtClean="0">
                <a:solidFill>
                  <a:schemeClr val="bg1">
                    <a:lumMod val="65000"/>
                  </a:schemeClr>
                </a:solidFill>
              </a:rPr>
              <a:t>.com.tr/</a:t>
            </a:r>
            <a:endParaRPr lang="tr-TR" sz="1600" dirty="0">
              <a:solidFill>
                <a:schemeClr val="bg1">
                  <a:lumMod val="65000"/>
                </a:schemeClr>
              </a:solidFill>
            </a:endParaRPr>
          </a:p>
        </p:txBody>
      </p:sp>
    </p:spTree>
    <p:extLst>
      <p:ext uri="{BB962C8B-B14F-4D97-AF65-F5344CB8AC3E}">
        <p14:creationId xmlns:p14="http://schemas.microsoft.com/office/powerpoint/2010/main" val="47333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790"/>
            <a:ext cx="9144000" cy="1143000"/>
          </a:xfrm>
          <a:solidFill>
            <a:schemeClr val="accent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tr-TR" b="1" dirty="0" smtClean="0">
                <a:solidFill>
                  <a:srgbClr val="F5801F"/>
                </a:solidFill>
                <a:effectLst>
                  <a:outerShdw blurRad="38100" dist="38100" dir="2700000" algn="tl">
                    <a:srgbClr val="000000">
                      <a:alpha val="43137"/>
                    </a:srgbClr>
                  </a:outerShdw>
                </a:effectLst>
              </a:rPr>
              <a:t>Neler geliyor?</a:t>
            </a:r>
            <a:endParaRPr lang="tr-TR" b="1" dirty="0">
              <a:solidFill>
                <a:srgbClr val="F5801F"/>
              </a:solidFill>
              <a:effectLst>
                <a:outerShdw blurRad="38100" dist="38100" dir="2700000" algn="tl">
                  <a:srgbClr val="000000">
                    <a:alpha val="43137"/>
                  </a:srgbClr>
                </a:outerShdw>
              </a:effectLst>
            </a:endParaRPr>
          </a:p>
        </p:txBody>
      </p:sp>
      <p:sp>
        <p:nvSpPr>
          <p:cNvPr id="3" name="İçerik Yer Tutucusu 2"/>
          <p:cNvSpPr>
            <a:spLocks noGrp="1"/>
          </p:cNvSpPr>
          <p:nvPr>
            <p:ph idx="4294967295"/>
          </p:nvPr>
        </p:nvSpPr>
        <p:spPr>
          <a:xfrm>
            <a:off x="539552" y="1700808"/>
            <a:ext cx="7896423" cy="4896842"/>
          </a:xfrm>
        </p:spPr>
        <p:txBody>
          <a:bodyPr>
            <a:normAutofit/>
          </a:bodyPr>
          <a:lstStyle/>
          <a:p>
            <a:r>
              <a:rPr lang="tr-TR" dirty="0" smtClean="0"/>
              <a:t>Bu </a:t>
            </a:r>
            <a:r>
              <a:rPr lang="en-GB" dirty="0" err="1" smtClean="0"/>
              <a:t>illere</a:t>
            </a:r>
            <a:r>
              <a:rPr lang="en-GB" dirty="0" smtClean="0"/>
              <a:t> </a:t>
            </a:r>
            <a:r>
              <a:rPr lang="en-GB" dirty="0" err="1"/>
              <a:t>bağlı</a:t>
            </a:r>
            <a:r>
              <a:rPr lang="en-GB" dirty="0"/>
              <a:t> </a:t>
            </a:r>
            <a:r>
              <a:rPr lang="en-GB" dirty="0" err="1"/>
              <a:t>ilçelerin</a:t>
            </a:r>
            <a:r>
              <a:rPr lang="en-GB" dirty="0"/>
              <a:t> </a:t>
            </a:r>
            <a:r>
              <a:rPr lang="en-GB" dirty="0" err="1"/>
              <a:t>mülki</a:t>
            </a:r>
            <a:r>
              <a:rPr lang="en-GB" dirty="0"/>
              <a:t> </a:t>
            </a:r>
            <a:r>
              <a:rPr lang="en-GB" dirty="0" err="1"/>
              <a:t>sınırları</a:t>
            </a:r>
            <a:r>
              <a:rPr lang="en-GB" dirty="0"/>
              <a:t> </a:t>
            </a:r>
            <a:r>
              <a:rPr lang="en-GB" dirty="0" err="1"/>
              <a:t>içerisinde</a:t>
            </a:r>
            <a:r>
              <a:rPr lang="en-GB" dirty="0"/>
              <a:t> </a:t>
            </a:r>
            <a:r>
              <a:rPr lang="en-GB" dirty="0" err="1" smtClean="0"/>
              <a:t>köyler</a:t>
            </a:r>
            <a:r>
              <a:rPr lang="en-GB" dirty="0" smtClean="0"/>
              <a:t> </a:t>
            </a:r>
            <a:r>
              <a:rPr lang="en-GB" dirty="0" err="1"/>
              <a:t>mahalle</a:t>
            </a:r>
            <a:r>
              <a:rPr lang="en-GB" dirty="0"/>
              <a:t> </a:t>
            </a:r>
            <a:r>
              <a:rPr lang="en-GB" dirty="0" err="1"/>
              <a:t>olarak</a:t>
            </a:r>
            <a:r>
              <a:rPr lang="en-GB" dirty="0"/>
              <a:t>, </a:t>
            </a:r>
            <a:r>
              <a:rPr lang="en-GB" dirty="0" err="1"/>
              <a:t>belediyeler</a:t>
            </a:r>
            <a:r>
              <a:rPr lang="en-GB" dirty="0"/>
              <a:t> </a:t>
            </a:r>
            <a:r>
              <a:rPr lang="en-GB" dirty="0" err="1" smtClean="0"/>
              <a:t>tek</a:t>
            </a:r>
            <a:r>
              <a:rPr lang="en-GB" dirty="0" smtClean="0"/>
              <a:t> </a:t>
            </a:r>
            <a:r>
              <a:rPr lang="en-GB" dirty="0" err="1"/>
              <a:t>mahalle</a:t>
            </a:r>
            <a:r>
              <a:rPr lang="en-GB" dirty="0"/>
              <a:t> </a:t>
            </a:r>
            <a:r>
              <a:rPr lang="en-GB" dirty="0" err="1"/>
              <a:t>olarak</a:t>
            </a:r>
            <a:r>
              <a:rPr lang="en-GB" dirty="0"/>
              <a:t> </a:t>
            </a:r>
            <a:r>
              <a:rPr lang="en-GB" dirty="0" err="1"/>
              <a:t>bağlı</a:t>
            </a:r>
            <a:r>
              <a:rPr lang="en-GB" dirty="0"/>
              <a:t> </a:t>
            </a:r>
            <a:r>
              <a:rPr lang="en-GB" dirty="0" err="1"/>
              <a:t>bulundukları</a:t>
            </a:r>
            <a:r>
              <a:rPr lang="en-GB" dirty="0"/>
              <a:t> </a:t>
            </a:r>
            <a:r>
              <a:rPr lang="en-GB" dirty="0" err="1"/>
              <a:t>ilçenin</a:t>
            </a:r>
            <a:r>
              <a:rPr lang="en-GB" dirty="0"/>
              <a:t> </a:t>
            </a:r>
            <a:r>
              <a:rPr lang="en-GB" dirty="0" err="1"/>
              <a:t>belediyesine</a:t>
            </a:r>
            <a:r>
              <a:rPr lang="en-GB" dirty="0"/>
              <a:t> </a:t>
            </a:r>
            <a:r>
              <a:rPr lang="en-GB" dirty="0" err="1" smtClean="0"/>
              <a:t>katıl</a:t>
            </a:r>
            <a:r>
              <a:rPr lang="tr-TR" dirty="0" err="1" smtClean="0"/>
              <a:t>ıyor</a:t>
            </a:r>
            <a:r>
              <a:rPr lang="tr-TR" dirty="0" smtClean="0"/>
              <a:t>.</a:t>
            </a:r>
          </a:p>
          <a:p>
            <a:r>
              <a:rPr lang="en-GB" dirty="0" smtClean="0"/>
              <a:t>İstanbul </a:t>
            </a:r>
            <a:r>
              <a:rPr lang="en-GB" dirty="0" err="1"/>
              <a:t>ve</a:t>
            </a:r>
            <a:r>
              <a:rPr lang="en-GB" dirty="0"/>
              <a:t> </a:t>
            </a:r>
            <a:r>
              <a:rPr lang="en-GB" dirty="0" err="1"/>
              <a:t>Kocaeli</a:t>
            </a:r>
            <a:r>
              <a:rPr lang="en-GB" dirty="0"/>
              <a:t> </a:t>
            </a:r>
            <a:r>
              <a:rPr lang="tr-TR" dirty="0" smtClean="0"/>
              <a:t> </a:t>
            </a:r>
            <a:r>
              <a:rPr lang="en-GB" dirty="0" err="1" smtClean="0"/>
              <a:t>il</a:t>
            </a:r>
            <a:r>
              <a:rPr lang="en-GB" dirty="0" smtClean="0"/>
              <a:t> </a:t>
            </a:r>
            <a:r>
              <a:rPr lang="en-GB" dirty="0" err="1"/>
              <a:t>mülki</a:t>
            </a:r>
            <a:r>
              <a:rPr lang="en-GB" dirty="0"/>
              <a:t> </a:t>
            </a:r>
            <a:r>
              <a:rPr lang="en-GB" dirty="0" err="1"/>
              <a:t>sınırları</a:t>
            </a:r>
            <a:r>
              <a:rPr lang="en-GB" dirty="0"/>
              <a:t> </a:t>
            </a:r>
            <a:r>
              <a:rPr lang="en-GB" dirty="0" err="1"/>
              <a:t>içerisinde</a:t>
            </a:r>
            <a:r>
              <a:rPr lang="en-GB" dirty="0"/>
              <a:t> </a:t>
            </a:r>
            <a:r>
              <a:rPr lang="en-GB" dirty="0" err="1"/>
              <a:t>bulunan</a:t>
            </a:r>
            <a:r>
              <a:rPr lang="en-GB" dirty="0"/>
              <a:t> </a:t>
            </a:r>
            <a:r>
              <a:rPr lang="en-GB" dirty="0" err="1" smtClean="0"/>
              <a:t>köyler</a:t>
            </a:r>
            <a:r>
              <a:rPr lang="tr-TR" dirty="0" smtClean="0"/>
              <a:t> </a:t>
            </a:r>
            <a:r>
              <a:rPr lang="en-GB" dirty="0" err="1" smtClean="0"/>
              <a:t>bağlı</a:t>
            </a:r>
            <a:r>
              <a:rPr lang="en-GB" dirty="0" smtClean="0"/>
              <a:t> </a:t>
            </a:r>
            <a:r>
              <a:rPr lang="en-GB" dirty="0" err="1"/>
              <a:t>bulundukları</a:t>
            </a:r>
            <a:r>
              <a:rPr lang="en-GB" dirty="0"/>
              <a:t> </a:t>
            </a:r>
            <a:r>
              <a:rPr lang="en-GB" dirty="0" err="1"/>
              <a:t>ilçe</a:t>
            </a:r>
            <a:r>
              <a:rPr lang="en-GB" dirty="0"/>
              <a:t> </a:t>
            </a:r>
            <a:r>
              <a:rPr lang="en-GB" dirty="0" err="1"/>
              <a:t>belediyesine</a:t>
            </a:r>
            <a:r>
              <a:rPr lang="en-GB" dirty="0"/>
              <a:t> </a:t>
            </a:r>
            <a:r>
              <a:rPr lang="en-GB" dirty="0" err="1"/>
              <a:t>mahalle</a:t>
            </a:r>
            <a:r>
              <a:rPr lang="en-GB" dirty="0"/>
              <a:t> </a:t>
            </a:r>
            <a:r>
              <a:rPr lang="en-GB" dirty="0" err="1"/>
              <a:t>olarak</a:t>
            </a:r>
            <a:r>
              <a:rPr lang="en-GB" dirty="0"/>
              <a:t> </a:t>
            </a:r>
            <a:r>
              <a:rPr lang="en-GB" dirty="0" err="1" smtClean="0"/>
              <a:t>katıl</a:t>
            </a:r>
            <a:r>
              <a:rPr lang="tr-TR" dirty="0" err="1" smtClean="0"/>
              <a:t>ıyor</a:t>
            </a:r>
            <a:r>
              <a:rPr lang="tr-TR" dirty="0" smtClean="0"/>
              <a:t>.</a:t>
            </a:r>
            <a:r>
              <a:rPr lang="en-GB" dirty="0" smtClean="0"/>
              <a:t> </a:t>
            </a:r>
            <a:endParaRPr lang="tr-TR" dirty="0" smtClean="0"/>
          </a:p>
          <a:p>
            <a:r>
              <a:rPr lang="tr-TR" dirty="0" smtClean="0"/>
              <a:t>Bu </a:t>
            </a:r>
            <a:r>
              <a:rPr lang="en-GB" dirty="0" err="1" smtClean="0"/>
              <a:t>illerdeki</a:t>
            </a:r>
            <a:r>
              <a:rPr lang="en-GB" dirty="0" smtClean="0"/>
              <a:t> </a:t>
            </a:r>
            <a:r>
              <a:rPr lang="tr-TR" dirty="0" smtClean="0"/>
              <a:t> </a:t>
            </a:r>
            <a:r>
              <a:rPr lang="en-GB" dirty="0" err="1" smtClean="0"/>
              <a:t>il</a:t>
            </a:r>
            <a:r>
              <a:rPr lang="en-GB" dirty="0" smtClean="0"/>
              <a:t> </a:t>
            </a:r>
            <a:r>
              <a:rPr lang="en-GB" dirty="0" err="1"/>
              <a:t>özel</a:t>
            </a:r>
            <a:r>
              <a:rPr lang="en-GB" dirty="0"/>
              <a:t> </a:t>
            </a:r>
            <a:r>
              <a:rPr lang="en-GB" dirty="0" err="1"/>
              <a:t>idarelerinin</a:t>
            </a:r>
            <a:r>
              <a:rPr lang="en-GB" dirty="0"/>
              <a:t> </a:t>
            </a:r>
            <a:r>
              <a:rPr lang="en-GB" dirty="0" err="1"/>
              <a:t>tüzel</a:t>
            </a:r>
            <a:r>
              <a:rPr lang="en-GB" dirty="0"/>
              <a:t> </a:t>
            </a:r>
            <a:r>
              <a:rPr lang="en-GB" dirty="0" err="1"/>
              <a:t>kişiliği</a:t>
            </a:r>
            <a:r>
              <a:rPr lang="en-GB" dirty="0"/>
              <a:t> </a:t>
            </a:r>
            <a:r>
              <a:rPr lang="tr-TR" dirty="0" smtClean="0"/>
              <a:t> de kaldırılıyor.</a:t>
            </a:r>
            <a:endParaRPr lang="tr-TR" dirty="0"/>
          </a:p>
        </p:txBody>
      </p:sp>
    </p:spTree>
    <p:extLst>
      <p:ext uri="{BB962C8B-B14F-4D97-AF65-F5344CB8AC3E}">
        <p14:creationId xmlns:p14="http://schemas.microsoft.com/office/powerpoint/2010/main" val="2441053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0" y="0"/>
            <a:ext cx="9144000" cy="1143000"/>
          </a:xfrm>
          <a:prstGeom prst="rect">
            <a:avLst/>
          </a:prstGeom>
          <a:solidFill>
            <a:schemeClr val="accent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a:solidFill>
                  <a:srgbClr val="F5801F"/>
                </a:solidFill>
                <a:effectLst>
                  <a:outerShdw blurRad="38100" dist="38100" dir="2700000" algn="tl">
                    <a:srgbClr val="000000">
                      <a:alpha val="43137"/>
                    </a:srgbClr>
                  </a:outerShdw>
                </a:effectLst>
              </a:rPr>
              <a:t>Kentlerin tüm siyasal, ekonomik ve sosyal dengelerinde değişme</a:t>
            </a:r>
            <a:endParaRPr lang="tr-TR" b="1" dirty="0">
              <a:solidFill>
                <a:srgbClr val="F5801F"/>
              </a:solidFill>
              <a:effectLst>
                <a:outerShdw blurRad="38100" dist="38100" dir="2700000" algn="tl">
                  <a:srgbClr val="000000">
                    <a:alpha val="43137"/>
                  </a:srgbClr>
                </a:outerShdw>
              </a:effectLst>
            </a:endParaRPr>
          </a:p>
        </p:txBody>
      </p:sp>
      <p:sp>
        <p:nvSpPr>
          <p:cNvPr id="4" name="Dikdörtgen 3"/>
          <p:cNvSpPr/>
          <p:nvPr/>
        </p:nvSpPr>
        <p:spPr>
          <a:xfrm>
            <a:off x="1376922" y="2087140"/>
            <a:ext cx="6768752" cy="3574108"/>
          </a:xfrm>
          <a:prstGeom prst="rect">
            <a:avLst/>
          </a:prstGeom>
          <a:solidFill>
            <a:srgbClr val="F580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accent2">
                    <a:lumMod val="50000"/>
                  </a:schemeClr>
                </a:solidFill>
                <a:effectLst>
                  <a:outerShdw blurRad="38100" dist="38100" dir="2700000" algn="tl">
                    <a:srgbClr val="000000">
                      <a:alpha val="43137"/>
                    </a:srgbClr>
                  </a:outerShdw>
                </a:effectLst>
              </a:rPr>
              <a:t>İl Yönetimleri ve köyler üzerinde radikal etkiler:</a:t>
            </a:r>
          </a:p>
          <a:p>
            <a:pPr marL="571500" indent="-571500" algn="just">
              <a:buFontTx/>
              <a:buChar char="-"/>
            </a:pPr>
            <a:r>
              <a:rPr lang="tr-TR" sz="3600" dirty="0" smtClean="0">
                <a:solidFill>
                  <a:schemeClr val="accent2">
                    <a:lumMod val="50000"/>
                  </a:schemeClr>
                </a:solidFill>
                <a:effectLst>
                  <a:outerShdw blurRad="38100" dist="38100" dir="2700000" algn="tl">
                    <a:srgbClr val="000000">
                      <a:alpha val="43137"/>
                    </a:srgbClr>
                  </a:outerShdw>
                </a:effectLst>
              </a:rPr>
              <a:t>Bütünleşememe</a:t>
            </a:r>
          </a:p>
          <a:p>
            <a:pPr marL="571500" indent="-571500" algn="just">
              <a:buFontTx/>
              <a:buChar char="-"/>
            </a:pPr>
            <a:r>
              <a:rPr lang="tr-TR" sz="3600" dirty="0" smtClean="0">
                <a:solidFill>
                  <a:schemeClr val="accent2">
                    <a:lumMod val="50000"/>
                  </a:schemeClr>
                </a:solidFill>
                <a:effectLst>
                  <a:outerShdw blurRad="38100" dist="38100" dir="2700000" algn="tl">
                    <a:srgbClr val="000000">
                      <a:alpha val="43137"/>
                    </a:srgbClr>
                  </a:outerShdw>
                </a:effectLst>
              </a:rPr>
              <a:t>Eşitsizlik</a:t>
            </a:r>
          </a:p>
          <a:p>
            <a:pPr marL="571500" indent="-571500" algn="just">
              <a:buFontTx/>
              <a:buChar char="-"/>
            </a:pPr>
            <a:r>
              <a:rPr lang="tr-TR" sz="3600" dirty="0" smtClean="0">
                <a:solidFill>
                  <a:schemeClr val="accent2">
                    <a:lumMod val="50000"/>
                  </a:schemeClr>
                </a:solidFill>
                <a:effectLst>
                  <a:outerShdw blurRad="38100" dist="38100" dir="2700000" algn="tl">
                    <a:srgbClr val="000000">
                      <a:alpha val="43137"/>
                    </a:srgbClr>
                  </a:outerShdw>
                </a:effectLst>
              </a:rPr>
              <a:t>Kimlik ve karakter değişimi</a:t>
            </a:r>
          </a:p>
          <a:p>
            <a:pPr marL="571500" indent="-571500" algn="just">
              <a:buFontTx/>
              <a:buChar char="-"/>
            </a:pPr>
            <a:r>
              <a:rPr lang="tr-TR" sz="3600" dirty="0" smtClean="0">
                <a:solidFill>
                  <a:schemeClr val="accent2">
                    <a:lumMod val="50000"/>
                  </a:schemeClr>
                </a:solidFill>
                <a:effectLst>
                  <a:outerShdw blurRad="38100" dist="38100" dir="2700000" algn="tl">
                    <a:srgbClr val="000000">
                      <a:alpha val="43137"/>
                    </a:srgbClr>
                  </a:outerShdw>
                </a:effectLst>
              </a:rPr>
              <a:t>Hizmet sunumunda etkinliğin azalması </a:t>
            </a:r>
            <a:endParaRPr lang="tr-TR" sz="3600" dirty="0">
              <a:solidFill>
                <a:schemeClr val="accent2">
                  <a:lumMod val="50000"/>
                </a:schemeClr>
              </a:solidFill>
              <a:effectLst>
                <a:outerShdw blurRad="38100" dist="38100" dir="2700000" algn="tl">
                  <a:srgbClr val="000000">
                    <a:alpha val="43137"/>
                  </a:srgbClr>
                </a:outerShdw>
              </a:effectLst>
            </a:endParaRPr>
          </a:p>
        </p:txBody>
      </p:sp>
      <p:sp>
        <p:nvSpPr>
          <p:cNvPr id="5" name="Köşeli Çift Ayraç 4"/>
          <p:cNvSpPr/>
          <p:nvPr/>
        </p:nvSpPr>
        <p:spPr>
          <a:xfrm rot="5400000">
            <a:off x="4209323" y="1458492"/>
            <a:ext cx="772664" cy="484632"/>
          </a:xfrm>
          <a:prstGeom prst="chevron">
            <a:avLst/>
          </a:prstGeom>
          <a:solidFill>
            <a:srgbClr val="F5801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Oval 5"/>
          <p:cNvSpPr/>
          <p:nvPr/>
        </p:nvSpPr>
        <p:spPr>
          <a:xfrm rot="20882254">
            <a:off x="4579302" y="5411788"/>
            <a:ext cx="4680520" cy="1330472"/>
          </a:xfrm>
          <a:prstGeom prst="ellipse">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F5801F"/>
                </a:solidFill>
                <a:effectLst>
                  <a:outerShdw blurRad="38100" dist="38100" dir="2700000" algn="tl">
                    <a:srgbClr val="000000">
                      <a:alpha val="43137"/>
                    </a:srgbClr>
                  </a:outerShdw>
                </a:effectLst>
              </a:rPr>
              <a:t>685 Köy Mahalle Oluyor</a:t>
            </a:r>
            <a:endParaRPr lang="tr-TR" sz="3600" b="1" dirty="0">
              <a:solidFill>
                <a:srgbClr val="F5801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5774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539552" y="1600200"/>
            <a:ext cx="8147248" cy="4781128"/>
          </a:xfrm>
        </p:spPr>
        <p:txBody>
          <a:bodyPr>
            <a:normAutofit fontScale="85000" lnSpcReduction="20000"/>
          </a:bodyPr>
          <a:lstStyle/>
          <a:p>
            <a:r>
              <a:rPr lang="tr-TR" sz="3600" dirty="0" smtClean="0"/>
              <a:t>Kırsal alanların planlama sürecinde  muhtarlar, ihtiyar heyetleri, kaymakamlar devre dışı kalıyor.</a:t>
            </a:r>
          </a:p>
          <a:p>
            <a:r>
              <a:rPr lang="tr-TR" sz="3600" dirty="0" smtClean="0"/>
              <a:t>Kırsal alanları iyi tanımayan, ihtiyaçlarını bilmeyen  ve kente yönelik kurumlar olan belediyeler planlama sürecinde rol alıyor.</a:t>
            </a:r>
          </a:p>
          <a:p>
            <a:r>
              <a:rPr lang="tr-TR" sz="3600" dirty="0" smtClean="0"/>
              <a:t>İmar </a:t>
            </a:r>
            <a:r>
              <a:rPr lang="tr-TR" sz="3600" dirty="0"/>
              <a:t>K</a:t>
            </a:r>
            <a:r>
              <a:rPr lang="tr-TR" sz="3600" dirty="0" smtClean="0"/>
              <a:t>anunu’nun geçerli olacağı bu alanlarda Kanun’un kırsal alan planlamasına yönelik içeriği oldukça sınırlıdır.</a:t>
            </a:r>
            <a:r>
              <a:rPr lang="tr-TR" sz="3600" dirty="0"/>
              <a:t> </a:t>
            </a:r>
            <a:endParaRPr lang="tr-TR" sz="3600" dirty="0" smtClean="0"/>
          </a:p>
          <a:p>
            <a:r>
              <a:rPr lang="tr-TR" sz="3600" dirty="0" smtClean="0"/>
              <a:t>Belediyelerin </a:t>
            </a:r>
            <a:r>
              <a:rPr lang="tr-TR" sz="3600" dirty="0"/>
              <a:t>de geleneksel tanımı ve anlamı içerik değiştiriyor.</a:t>
            </a:r>
          </a:p>
          <a:p>
            <a:endParaRPr lang="tr-TR" sz="3600" dirty="0" smtClean="0"/>
          </a:p>
        </p:txBody>
      </p:sp>
      <p:sp>
        <p:nvSpPr>
          <p:cNvPr id="5" name="Başlık 1"/>
          <p:cNvSpPr txBox="1">
            <a:spLocks/>
          </p:cNvSpPr>
          <p:nvPr/>
        </p:nvSpPr>
        <p:spPr>
          <a:xfrm>
            <a:off x="7707" y="0"/>
            <a:ext cx="9144000" cy="1143000"/>
          </a:xfrm>
          <a:prstGeom prst="rect">
            <a:avLst/>
          </a:prstGeom>
          <a:solidFill>
            <a:schemeClr val="accent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5801F"/>
                </a:solidFill>
                <a:effectLst>
                  <a:outerShdw blurRad="38100" dist="38100" dir="2700000" algn="tl">
                    <a:srgbClr val="000000">
                      <a:alpha val="43137"/>
                    </a:srgbClr>
                  </a:outerShdw>
                </a:effectLst>
              </a:rPr>
              <a:t>Kırsal alanların planlama yetkilerinde değişiklik</a:t>
            </a:r>
          </a:p>
        </p:txBody>
      </p:sp>
    </p:spTree>
    <p:extLst>
      <p:ext uri="{BB962C8B-B14F-4D97-AF65-F5344CB8AC3E}">
        <p14:creationId xmlns:p14="http://schemas.microsoft.com/office/powerpoint/2010/main" val="56988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00200"/>
            <a:ext cx="8219256" cy="4925144"/>
          </a:xfrm>
        </p:spPr>
        <p:txBody>
          <a:bodyPr>
            <a:normAutofit lnSpcReduction="10000"/>
          </a:bodyPr>
          <a:lstStyle/>
          <a:p>
            <a:r>
              <a:rPr lang="tr-TR" sz="3600" dirty="0"/>
              <a:t>Köy topraklarının, proje alanlarına, dönüşüm uygulamalarına konu edilmesinin önü açılıyor</a:t>
            </a:r>
            <a:r>
              <a:rPr lang="tr-TR" sz="3600" dirty="0" smtClean="0"/>
              <a:t>.</a:t>
            </a:r>
          </a:p>
          <a:p>
            <a:r>
              <a:rPr lang="tr-TR" sz="3600" dirty="0" smtClean="0"/>
              <a:t>Arazisi kentsel arsaya dönüşen köylü, geleneksel üretim biçimlerinden uzaklaşacak, yaşam alışkanlıklarından kopartılıyor.</a:t>
            </a:r>
          </a:p>
          <a:p>
            <a:r>
              <a:rPr lang="tr-TR" sz="3600" dirty="0" smtClean="0"/>
              <a:t>Oluşan yeni kentsel ranttan pay alamayan köylü yoksullaşıyor.</a:t>
            </a:r>
            <a:endParaRPr lang="tr-TR" sz="3600" dirty="0"/>
          </a:p>
          <a:p>
            <a:endParaRPr lang="tr-TR" sz="3600" dirty="0"/>
          </a:p>
        </p:txBody>
      </p:sp>
      <p:sp>
        <p:nvSpPr>
          <p:cNvPr id="4" name="Başlık 1"/>
          <p:cNvSpPr txBox="1">
            <a:spLocks/>
          </p:cNvSpPr>
          <p:nvPr/>
        </p:nvSpPr>
        <p:spPr>
          <a:xfrm>
            <a:off x="7707" y="0"/>
            <a:ext cx="9144000" cy="1143000"/>
          </a:xfrm>
          <a:prstGeom prst="rect">
            <a:avLst/>
          </a:prstGeom>
          <a:solidFill>
            <a:schemeClr val="accent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5801F"/>
                </a:solidFill>
                <a:effectLst>
                  <a:outerShdw blurRad="38100" dist="38100" dir="2700000" algn="tl">
                    <a:srgbClr val="000000">
                      <a:alpha val="43137"/>
                    </a:srgbClr>
                  </a:outerShdw>
                </a:effectLst>
              </a:rPr>
              <a:t>Kırsal </a:t>
            </a:r>
            <a:r>
              <a:rPr lang="tr-TR" b="1" dirty="0" smtClean="0">
                <a:solidFill>
                  <a:srgbClr val="F5801F"/>
                </a:solidFill>
                <a:effectLst>
                  <a:outerShdw blurRad="38100" dist="38100" dir="2700000" algn="tl">
                    <a:srgbClr val="000000">
                      <a:alpha val="43137"/>
                    </a:srgbClr>
                  </a:outerShdw>
                </a:effectLst>
              </a:rPr>
              <a:t>alanlar kentsel rant alanlarına dönüşüyor</a:t>
            </a:r>
            <a:endParaRPr lang="tr-TR" b="1" dirty="0">
              <a:solidFill>
                <a:srgbClr val="F5801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532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4604"/>
            <a:ext cx="9144000" cy="1143000"/>
          </a:xfrm>
          <a:solidFill>
            <a:schemeClr val="accent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tr-TR" b="1" dirty="0" smtClean="0">
                <a:solidFill>
                  <a:srgbClr val="F5801F"/>
                </a:solidFill>
                <a:effectLst>
                  <a:outerShdw blurRad="38100" dist="38100" dir="2700000" algn="tl">
                    <a:srgbClr val="000000">
                      <a:alpha val="43137"/>
                    </a:srgbClr>
                  </a:outerShdw>
                </a:effectLst>
              </a:rPr>
              <a:t>Köy Mimarisi / Tip Proje Adı Altında</a:t>
            </a:r>
            <a:br>
              <a:rPr lang="tr-TR" b="1" dirty="0" smtClean="0">
                <a:solidFill>
                  <a:srgbClr val="F5801F"/>
                </a:solidFill>
                <a:effectLst>
                  <a:outerShdw blurRad="38100" dist="38100" dir="2700000" algn="tl">
                    <a:srgbClr val="000000">
                      <a:alpha val="43137"/>
                    </a:srgbClr>
                  </a:outerShdw>
                </a:effectLst>
              </a:rPr>
            </a:br>
            <a:r>
              <a:rPr lang="tr-TR" b="1" dirty="0" smtClean="0">
                <a:solidFill>
                  <a:srgbClr val="F5801F"/>
                </a:solidFill>
                <a:effectLst>
                  <a:outerShdw blurRad="38100" dist="38100" dir="2700000" algn="tl">
                    <a:srgbClr val="000000">
                      <a:alpha val="43137"/>
                    </a:srgbClr>
                  </a:outerShdw>
                </a:effectLst>
              </a:rPr>
              <a:t>Kırsal Karakter Yok Ediliyor </a:t>
            </a:r>
            <a:endParaRPr lang="tr-TR" b="1" dirty="0">
              <a:solidFill>
                <a:srgbClr val="F5801F"/>
              </a:solidFill>
              <a:effectLst>
                <a:outerShdw blurRad="38100" dist="38100" dir="2700000" algn="tl">
                  <a:srgbClr val="000000">
                    <a:alpha val="43137"/>
                  </a:srgbClr>
                </a:outerShdw>
              </a:effectLst>
            </a:endParaRPr>
          </a:p>
        </p:txBody>
      </p:sp>
      <p:sp>
        <p:nvSpPr>
          <p:cNvPr id="3" name="2 İçerik Yer Tutucusu"/>
          <p:cNvSpPr>
            <a:spLocks noGrp="1"/>
          </p:cNvSpPr>
          <p:nvPr>
            <p:ph idx="4294967295"/>
          </p:nvPr>
        </p:nvSpPr>
        <p:spPr>
          <a:xfrm>
            <a:off x="683568" y="1844824"/>
            <a:ext cx="7920880" cy="4641701"/>
          </a:xfrm>
        </p:spPr>
        <p:txBody>
          <a:bodyPr>
            <a:noAutofit/>
          </a:bodyPr>
          <a:lstStyle/>
          <a:p>
            <a:r>
              <a:rPr lang="tr-TR" sz="3600" dirty="0" smtClean="0"/>
              <a:t>Büyükşehir ve ilçe belediyeleri, mahalleye dönüştürülen köylerde, </a:t>
            </a:r>
            <a:r>
              <a:rPr lang="en-GB" sz="3600" dirty="0" err="1"/>
              <a:t>yürürlükteki</a:t>
            </a:r>
            <a:r>
              <a:rPr lang="en-GB" sz="3600" dirty="0"/>
              <a:t> </a:t>
            </a:r>
            <a:r>
              <a:rPr lang="en-GB" sz="3600" dirty="0" err="1"/>
              <a:t>imar</a:t>
            </a:r>
            <a:r>
              <a:rPr lang="en-GB" sz="3600" dirty="0"/>
              <a:t> </a:t>
            </a:r>
            <a:r>
              <a:rPr lang="en-GB" sz="3600" dirty="0" err="1"/>
              <a:t>mevzuatı</a:t>
            </a:r>
            <a:r>
              <a:rPr lang="en-GB" sz="3600" dirty="0"/>
              <a:t> </a:t>
            </a:r>
            <a:r>
              <a:rPr lang="en-GB" sz="3600" dirty="0" err="1"/>
              <a:t>doğrultusunda</a:t>
            </a:r>
            <a:r>
              <a:rPr lang="en-GB" sz="3600" dirty="0"/>
              <a:t> </a:t>
            </a:r>
            <a:r>
              <a:rPr lang="tr-TR" sz="3600" dirty="0" smtClean="0"/>
              <a:t>yörenin geleneksel, kültürel ve mimari özelliklerine uygun tip mimari projeler yapacak ya da yaptıracak (daha önce İl Özel </a:t>
            </a:r>
            <a:r>
              <a:rPr lang="tr-TR" sz="3600" dirty="0"/>
              <a:t>İ</a:t>
            </a:r>
            <a:r>
              <a:rPr lang="tr-TR" sz="3600" dirty="0" smtClean="0"/>
              <a:t>dareleri yapıyor).</a:t>
            </a:r>
          </a:p>
          <a:p>
            <a:pPr>
              <a:buNone/>
            </a:pPr>
            <a:r>
              <a:rPr lang="tr-TR" sz="3600" dirty="0" smtClean="0"/>
              <a:t/>
            </a:r>
            <a:br>
              <a:rPr lang="tr-TR" sz="3600" dirty="0" smtClean="0"/>
            </a:br>
            <a:endParaRPr lang="tr-TR"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899592" y="188640"/>
            <a:ext cx="7023843" cy="4824536"/>
          </a:xfrm>
          <a:prstGeom prst="rect">
            <a:avLst/>
          </a:prstGeom>
          <a:noFill/>
          <a:ln w="9525">
            <a:noFill/>
            <a:miter lim="800000"/>
            <a:headEnd/>
            <a:tailEnd/>
          </a:ln>
        </p:spPr>
      </p:pic>
      <p:pic>
        <p:nvPicPr>
          <p:cNvPr id="1028" name="Picture 4" descr="http://www.trt.net.tr/medya/resim/2010/05/18/7e45a73e-e7a8-4406-9f40-c6f0a2163cd4-444x333.jpg"/>
          <p:cNvPicPr>
            <a:picLocks noChangeAspect="1" noChangeArrowheads="1"/>
          </p:cNvPicPr>
          <p:nvPr/>
        </p:nvPicPr>
        <p:blipFill>
          <a:blip r:embed="rId3" cstate="print"/>
          <a:srcRect/>
          <a:stretch>
            <a:fillRect/>
          </a:stretch>
        </p:blipFill>
        <p:spPr bwMode="auto">
          <a:xfrm>
            <a:off x="5436096" y="4005064"/>
            <a:ext cx="3384376" cy="2538283"/>
          </a:xfrm>
          <a:prstGeom prst="rect">
            <a:avLst/>
          </a:prstGeom>
          <a:noFill/>
        </p:spPr>
      </p:pic>
      <p:pic>
        <p:nvPicPr>
          <p:cNvPr id="1030" name="Picture 6" descr="http://uconluk.files.wordpress.com/2012/06/img_0043.jpg?w=450&amp;h=600"/>
          <p:cNvPicPr>
            <a:picLocks noChangeAspect="1" noChangeArrowheads="1"/>
          </p:cNvPicPr>
          <p:nvPr/>
        </p:nvPicPr>
        <p:blipFill>
          <a:blip r:embed="rId4" cstate="print"/>
          <a:srcRect/>
          <a:stretch>
            <a:fillRect/>
          </a:stretch>
        </p:blipFill>
        <p:spPr bwMode="auto">
          <a:xfrm>
            <a:off x="467544" y="3284984"/>
            <a:ext cx="2450046" cy="3266728"/>
          </a:xfrm>
          <a:prstGeom prst="rect">
            <a:avLst/>
          </a:prstGeom>
          <a:noFill/>
        </p:spPr>
      </p:pic>
    </p:spTree>
  </p:cSld>
  <p:clrMapOvr>
    <a:masterClrMapping/>
  </p:clrMapOvr>
  <p:transition advTm="3000"/>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TotalTime>
  <Words>808</Words>
  <Application>Microsoft Office PowerPoint</Application>
  <PresentationFormat>Ekran Gösterisi (4:3)</PresentationFormat>
  <Paragraphs>78</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 On üç ilde büyükşehir belediyesi ve Yirmi altı ilçe kurulması ile bazı kanun ve Kanun hükmünde kararnamelerde değişiklik Yapılmasına dair 6360 sayılı Kanun Üzerine Değerlendirmeler:  Köylerin Mahalleye Dönüşümü </vt:lpstr>
      <vt:lpstr>PowerPoint Sunusu</vt:lpstr>
      <vt:lpstr>PowerPoint Sunusu</vt:lpstr>
      <vt:lpstr>Neler geliyor?</vt:lpstr>
      <vt:lpstr>PowerPoint Sunusu</vt:lpstr>
      <vt:lpstr>PowerPoint Sunusu</vt:lpstr>
      <vt:lpstr>PowerPoint Sunusu</vt:lpstr>
      <vt:lpstr>Köy Mimarisi / Tip Proje Adı Altında Kırsal Karakter Yok Ediliyor </vt:lpstr>
      <vt:lpstr>PowerPoint Sunusu</vt:lpstr>
      <vt:lpstr>Trabzon İl Özel İdaresi</vt:lpstr>
      <vt:lpstr>Kahramanmaraş İl Özel İdaresi</vt:lpstr>
      <vt:lpstr>PowerPoint Sunusu</vt:lpstr>
      <vt:lpstr>PowerPoint Sunusu</vt:lpstr>
      <vt:lpstr>PowerPoint Sunusu</vt:lpstr>
      <vt:lpstr>PowerPoint Sunusu</vt:lpstr>
      <vt:lpstr>PowerPoint Sunusu</vt:lpstr>
      <vt:lpstr>PowerPoint Sunusu</vt:lpstr>
      <vt:lpstr>Kırsala Hizmet Götürmeye Yönelik Farklı Bakış Açıları</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ÜÇ İLDE BÜYÜKŞEHİR BELEDİYESİ VE YİRMİ ALTI İLÇE KURULMASI İLE BAZI KANUN VE KANUN HÜKMÜNDE KARARNAMELERDE DEĞİŞİKLİK YAPILMASINA DAİR KANUN Üzerine Değerlendirmeler </dc:title>
  <dc:creator>pc</dc:creator>
  <cp:lastModifiedBy>asus</cp:lastModifiedBy>
  <cp:revision>153</cp:revision>
  <dcterms:created xsi:type="dcterms:W3CDTF">2012-12-10T10:55:50Z</dcterms:created>
  <dcterms:modified xsi:type="dcterms:W3CDTF">2013-02-19T12:17:56Z</dcterms:modified>
</cp:coreProperties>
</file>